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70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2" autoAdjust="0"/>
    <p:restoredTop sz="94656" autoAdjust="0"/>
  </p:normalViewPr>
  <p:slideViewPr>
    <p:cSldViewPr snapToGrid="0" snapToObjects="1"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7/28/2017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7/28/2017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7/28/2017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7/28/2017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7/28/2017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CA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7/28/2017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CA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7/28/2017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7/28/2017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7/28/2017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7/28/2017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7/28/2017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7/28/2017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7/28/2017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7/28/2017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7/28/2017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7/28/2017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7/28/2017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A</a:t>
            </a:r>
            <a:r>
              <a:rPr lang="en-US" dirty="0" smtClean="0"/>
              <a:t>rtifacts </a:t>
            </a:r>
            <a:r>
              <a:rPr lang="en-US" dirty="0" smtClean="0"/>
              <a:t>Tell Stories?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First World War Educational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27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Grades 4-8</a:t>
            </a:r>
            <a:endParaRPr lang="fr-CA" dirty="0"/>
          </a:p>
        </p:txBody>
      </p:sp>
      <p:pic>
        <p:nvPicPr>
          <p:cNvPr id="1026" name="Picture 2" descr="K:\desktop\Exhibits\Deo et Patriae\Programming\Natasha's Ed programming\Captur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38" y="1823364"/>
            <a:ext cx="7397861" cy="4833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K:\desktop\Exhibits\Deo et Patriae\Opening\Deo et Patriae &amp; Vimy Opening Photos\Deo &amp; Vimy Opening - Gallery Photos\Deo &amp; Vimy Opening - 71 Letter Opener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896" y="2992755"/>
            <a:ext cx="1775693" cy="1183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:\desktop\Exhibits\Deo et Patriae\Opening\Deo et Patriae &amp; Vimy Opening Photos\Deo &amp; Vimy Opening - Gallery Photos\Deo &amp; Vimy Opening - 77 White Feather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540" y="3016140"/>
            <a:ext cx="1705540" cy="1137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98448" y="3191256"/>
            <a:ext cx="1298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Trench Art</a:t>
            </a:r>
            <a:endParaRPr lang="fr-CA" dirty="0"/>
          </a:p>
        </p:txBody>
      </p:sp>
      <p:sp>
        <p:nvSpPr>
          <p:cNvPr id="6" name="TextBox 5"/>
          <p:cNvSpPr txBox="1"/>
          <p:nvPr/>
        </p:nvSpPr>
        <p:spPr>
          <a:xfrm>
            <a:off x="6537959" y="3264408"/>
            <a:ext cx="1691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White </a:t>
            </a:r>
            <a:r>
              <a:rPr lang="fr-CA" dirty="0" err="1" smtClean="0"/>
              <a:t>feathers</a:t>
            </a:r>
            <a:endParaRPr lang="fr-CA" dirty="0"/>
          </a:p>
        </p:txBody>
      </p:sp>
      <p:sp>
        <p:nvSpPr>
          <p:cNvPr id="7" name="TextBox 6"/>
          <p:cNvSpPr txBox="1"/>
          <p:nvPr/>
        </p:nvSpPr>
        <p:spPr>
          <a:xfrm>
            <a:off x="3218688" y="4557284"/>
            <a:ext cx="2066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/>
              <a:t>Bits </a:t>
            </a:r>
            <a:r>
              <a:rPr lang="fr-CA" sz="1200" dirty="0"/>
              <a:t>of </a:t>
            </a:r>
            <a:r>
              <a:rPr lang="fr-CA" sz="1200" dirty="0" err="1"/>
              <a:t>brass</a:t>
            </a:r>
            <a:endParaRPr lang="fr-CA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163824" y="5144946"/>
            <a:ext cx="2157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Made by soldiers, POWs and villagers.</a:t>
            </a:r>
            <a:endParaRPr lang="fr-CA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218688" y="5925312"/>
            <a:ext cx="2157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They </a:t>
            </a:r>
            <a:r>
              <a:rPr lang="en-US" sz="1200" dirty="0"/>
              <a:t>served as decorative pieces however; some were used as practical </a:t>
            </a:r>
            <a:r>
              <a:rPr lang="en-US" sz="1200" dirty="0" smtClean="0"/>
              <a:t>pieces.</a:t>
            </a:r>
            <a:endParaRPr lang="fr-CA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605272" y="5212080"/>
            <a:ext cx="2121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err="1" smtClean="0"/>
              <a:t>Females</a:t>
            </a:r>
            <a:r>
              <a:rPr lang="fr-CA" sz="1200" dirty="0" smtClean="0"/>
              <a:t> at the University of Saskatchewan </a:t>
            </a:r>
            <a:endParaRPr lang="fr-CA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512642" y="5806440"/>
            <a:ext cx="238777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Some </a:t>
            </a:r>
            <a:r>
              <a:rPr lang="en-US" sz="1000" dirty="0"/>
              <a:t>female students harassed males that did not enlist, waving white feathers in their face and taunting them as cowards as they walked by – the “White Feather Movement.”</a:t>
            </a:r>
            <a:endParaRPr lang="fr-CA" sz="1000" dirty="0"/>
          </a:p>
        </p:txBody>
      </p:sp>
    </p:spTree>
    <p:extLst>
      <p:ext uri="{BB962C8B-B14F-4D97-AF65-F5344CB8AC3E}">
        <p14:creationId xmlns:p14="http://schemas.microsoft.com/office/powerpoint/2010/main" val="3565310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Grades 9-12</a:t>
            </a:r>
            <a:endParaRPr lang="fr-CA" dirty="0"/>
          </a:p>
        </p:txBody>
      </p:sp>
      <p:pic>
        <p:nvPicPr>
          <p:cNvPr id="2050" name="Picture 2" descr="K:\desktop\Exhibits\Deo et Patriae\Programming\Natasha's Ed programming\Capture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05" y="1755648"/>
            <a:ext cx="8601689" cy="495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28416" y="2889504"/>
            <a:ext cx="2615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" dirty="0" smtClean="0"/>
              <a:t>In the </a:t>
            </a:r>
            <a:r>
              <a:rPr lang="fr-CA" sz="1000" dirty="0" err="1" smtClean="0"/>
              <a:t>begining</a:t>
            </a:r>
            <a:r>
              <a:rPr lang="fr-CA" sz="1000" dirty="0" smtClean="0"/>
              <a:t>, </a:t>
            </a:r>
            <a:r>
              <a:rPr lang="fr-CA" sz="1000" dirty="0" err="1" smtClean="0"/>
              <a:t>war</a:t>
            </a:r>
            <a:r>
              <a:rPr lang="fr-CA" sz="1000" dirty="0" smtClean="0"/>
              <a:t> </a:t>
            </a:r>
            <a:r>
              <a:rPr lang="fr-CA" sz="1000" dirty="0" err="1" smtClean="0"/>
              <a:t>was</a:t>
            </a:r>
            <a:r>
              <a:rPr lang="fr-CA" sz="1000" dirty="0" smtClean="0"/>
              <a:t> </a:t>
            </a:r>
            <a:r>
              <a:rPr lang="fr-CA" sz="1000" dirty="0" err="1" smtClean="0"/>
              <a:t>romanticized</a:t>
            </a:r>
            <a:r>
              <a:rPr lang="fr-CA" sz="1000" dirty="0" smtClean="0"/>
              <a:t>. As </a:t>
            </a:r>
            <a:r>
              <a:rPr lang="fr-CA" sz="1000" dirty="0" err="1" smtClean="0"/>
              <a:t>war</a:t>
            </a:r>
            <a:r>
              <a:rPr lang="fr-CA" sz="1000" dirty="0" smtClean="0"/>
              <a:t> </a:t>
            </a:r>
            <a:r>
              <a:rPr lang="fr-CA" sz="1000" dirty="0" err="1" smtClean="0"/>
              <a:t>went</a:t>
            </a:r>
            <a:r>
              <a:rPr lang="fr-CA" sz="1000" dirty="0" smtClean="0"/>
              <a:t> on, people </a:t>
            </a:r>
            <a:r>
              <a:rPr lang="fr-CA" sz="1000" dirty="0" err="1" smtClean="0"/>
              <a:t>started</a:t>
            </a:r>
            <a:r>
              <a:rPr lang="fr-CA" sz="1000" dirty="0" smtClean="0"/>
              <a:t> to </a:t>
            </a:r>
            <a:r>
              <a:rPr lang="fr-CA" sz="1000" dirty="0" err="1" smtClean="0"/>
              <a:t>realize</a:t>
            </a:r>
            <a:r>
              <a:rPr lang="fr-CA" sz="1000" dirty="0"/>
              <a:t> </a:t>
            </a:r>
            <a:r>
              <a:rPr lang="fr-CA" sz="1000" dirty="0" smtClean="0"/>
              <a:t>the horrible conditions </a:t>
            </a:r>
            <a:r>
              <a:rPr lang="fr-CA" sz="1000" dirty="0" err="1" smtClean="0"/>
              <a:t>that</a:t>
            </a:r>
            <a:r>
              <a:rPr lang="fr-CA" sz="1000" dirty="0" smtClean="0"/>
              <a:t> </a:t>
            </a:r>
            <a:r>
              <a:rPr lang="fr-CA" sz="1000" dirty="0" err="1" smtClean="0"/>
              <a:t>soliders</a:t>
            </a:r>
            <a:r>
              <a:rPr lang="fr-CA" sz="1000" dirty="0" smtClean="0"/>
              <a:t> </a:t>
            </a:r>
            <a:r>
              <a:rPr lang="fr-CA" sz="1000" dirty="0" err="1" smtClean="0"/>
              <a:t>were</a:t>
            </a:r>
            <a:r>
              <a:rPr lang="fr-CA" sz="1000" dirty="0" smtClean="0"/>
              <a:t> </a:t>
            </a:r>
            <a:r>
              <a:rPr lang="fr-CA" sz="1000" dirty="0" err="1" smtClean="0"/>
              <a:t>facing</a:t>
            </a:r>
            <a:r>
              <a:rPr lang="fr-CA" sz="1000" dirty="0" smtClean="0"/>
              <a:t>. </a:t>
            </a:r>
            <a:r>
              <a:rPr lang="fr-CA" sz="1000" dirty="0" err="1" smtClean="0"/>
              <a:t>Especially</a:t>
            </a:r>
            <a:r>
              <a:rPr lang="fr-CA" sz="1000" dirty="0" smtClean="0"/>
              <a:t> in trench </a:t>
            </a:r>
            <a:r>
              <a:rPr lang="fr-CA" sz="1000" dirty="0" err="1" smtClean="0"/>
              <a:t>warfare</a:t>
            </a:r>
            <a:r>
              <a:rPr lang="fr-CA" sz="1000" dirty="0" smtClean="0"/>
              <a:t>. </a:t>
            </a:r>
            <a:endParaRPr lang="fr-CA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6153912" y="2889504"/>
            <a:ext cx="2505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" dirty="0" smtClean="0"/>
              <a:t>I </a:t>
            </a:r>
            <a:r>
              <a:rPr lang="fr-CA" sz="1000" dirty="0" err="1" smtClean="0"/>
              <a:t>can</a:t>
            </a:r>
            <a:r>
              <a:rPr lang="fr-CA" sz="1000" dirty="0" smtClean="0"/>
              <a:t> </a:t>
            </a:r>
            <a:r>
              <a:rPr lang="fr-CA" sz="1000" dirty="0" err="1" smtClean="0"/>
              <a:t>infer</a:t>
            </a:r>
            <a:r>
              <a:rPr lang="fr-CA" sz="1000" dirty="0" smtClean="0"/>
              <a:t> </a:t>
            </a:r>
            <a:r>
              <a:rPr lang="fr-CA" sz="1000" dirty="0" err="1" smtClean="0"/>
              <a:t>that</a:t>
            </a:r>
            <a:r>
              <a:rPr lang="fr-CA" sz="1000" dirty="0" smtClean="0"/>
              <a:t> conditions </a:t>
            </a:r>
            <a:r>
              <a:rPr lang="fr-CA" sz="1000" dirty="0" err="1" smtClean="0"/>
              <a:t>were</a:t>
            </a:r>
            <a:r>
              <a:rPr lang="fr-CA" sz="1000" dirty="0" smtClean="0"/>
              <a:t> horrible </a:t>
            </a:r>
            <a:r>
              <a:rPr lang="fr-CA" sz="1000" dirty="0" err="1" smtClean="0"/>
              <a:t>throughout</a:t>
            </a:r>
            <a:r>
              <a:rPr lang="fr-CA" sz="1000" dirty="0" smtClean="0"/>
              <a:t> </a:t>
            </a:r>
            <a:r>
              <a:rPr lang="fr-CA" sz="1000" dirty="0" err="1" smtClean="0"/>
              <a:t>war</a:t>
            </a:r>
            <a:r>
              <a:rPr lang="fr-CA" sz="1000" dirty="0" smtClean="0"/>
              <a:t>. </a:t>
            </a:r>
            <a:r>
              <a:rPr lang="fr-CA" sz="1000" dirty="0" err="1" smtClean="0"/>
              <a:t>Even</a:t>
            </a:r>
            <a:r>
              <a:rPr lang="fr-CA" sz="1000" dirty="0" smtClean="0"/>
              <a:t> the </a:t>
            </a:r>
            <a:r>
              <a:rPr lang="fr-CA" sz="1000" dirty="0" err="1" smtClean="0"/>
              <a:t>bravest</a:t>
            </a:r>
            <a:r>
              <a:rPr lang="fr-CA" sz="1000" dirty="0" smtClean="0"/>
              <a:t> </a:t>
            </a:r>
            <a:r>
              <a:rPr lang="fr-CA" sz="1000" dirty="0" err="1" smtClean="0"/>
              <a:t>soliders</a:t>
            </a:r>
            <a:r>
              <a:rPr lang="fr-CA" sz="1000" dirty="0" smtClean="0"/>
              <a:t> </a:t>
            </a:r>
            <a:r>
              <a:rPr lang="fr-CA" sz="1000" dirty="0" err="1" smtClean="0"/>
              <a:t>experinced</a:t>
            </a:r>
            <a:r>
              <a:rPr lang="fr-CA" sz="1000" dirty="0" smtClean="0"/>
              <a:t> conditions </a:t>
            </a:r>
            <a:r>
              <a:rPr lang="fr-CA" sz="1000" dirty="0" err="1" smtClean="0"/>
              <a:t>where</a:t>
            </a:r>
            <a:r>
              <a:rPr lang="fr-CA" sz="1000" dirty="0" smtClean="0"/>
              <a:t> </a:t>
            </a:r>
            <a:r>
              <a:rPr lang="fr-CA" sz="1000" dirty="0" err="1" smtClean="0"/>
              <a:t>they</a:t>
            </a:r>
            <a:r>
              <a:rPr lang="fr-CA" sz="1000" dirty="0" smtClean="0"/>
              <a:t> </a:t>
            </a:r>
            <a:r>
              <a:rPr lang="fr-CA" sz="1000" dirty="0" err="1" smtClean="0"/>
              <a:t>witnessed</a:t>
            </a:r>
            <a:r>
              <a:rPr lang="fr-CA" sz="1000" dirty="0" smtClean="0"/>
              <a:t> </a:t>
            </a:r>
            <a:r>
              <a:rPr lang="fr-CA" sz="1000" dirty="0" err="1" smtClean="0"/>
              <a:t>death</a:t>
            </a:r>
            <a:r>
              <a:rPr lang="fr-CA" sz="1000" dirty="0" smtClean="0"/>
              <a:t>, torture, and </a:t>
            </a:r>
            <a:r>
              <a:rPr lang="fr-CA" sz="1000" dirty="0" err="1" smtClean="0"/>
              <a:t>suffering</a:t>
            </a:r>
            <a:r>
              <a:rPr lang="fr-CA" sz="1000" dirty="0" smtClean="0"/>
              <a:t>. </a:t>
            </a:r>
            <a:endParaRPr lang="fr-CA" sz="1000" dirty="0"/>
          </a:p>
        </p:txBody>
      </p:sp>
      <p:pic>
        <p:nvPicPr>
          <p:cNvPr id="2051" name="Picture 3" descr="K:\desktop\Exhibits\Deo et Patriae\Programming\Natasha's Ed programming\FullSizeRender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741" y="4528757"/>
            <a:ext cx="797051" cy="919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71500" y="4846320"/>
            <a:ext cx="1457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err="1" smtClean="0"/>
              <a:t>Death</a:t>
            </a:r>
            <a:r>
              <a:rPr lang="fr-CA" dirty="0" smtClean="0"/>
              <a:t> Penny</a:t>
            </a:r>
            <a:endParaRPr lang="fr-CA" dirty="0"/>
          </a:p>
        </p:txBody>
      </p:sp>
      <p:sp>
        <p:nvSpPr>
          <p:cNvPr id="8" name="TextBox 7"/>
          <p:cNvSpPr txBox="1"/>
          <p:nvPr/>
        </p:nvSpPr>
        <p:spPr>
          <a:xfrm>
            <a:off x="3328416" y="4528757"/>
            <a:ext cx="2615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" dirty="0" smtClean="0"/>
              <a:t>The </a:t>
            </a:r>
            <a:r>
              <a:rPr lang="fr-CA" sz="1000" dirty="0" err="1" smtClean="0"/>
              <a:t>death</a:t>
            </a:r>
            <a:r>
              <a:rPr lang="fr-CA" sz="1000" dirty="0" smtClean="0"/>
              <a:t> penny </a:t>
            </a:r>
            <a:r>
              <a:rPr lang="fr-CA" sz="1000" dirty="0" err="1" smtClean="0"/>
              <a:t>was</a:t>
            </a:r>
            <a:r>
              <a:rPr lang="fr-CA" sz="1000" dirty="0" smtClean="0"/>
              <a:t> </a:t>
            </a:r>
            <a:r>
              <a:rPr lang="fr-CA" sz="1000" dirty="0" err="1" smtClean="0"/>
              <a:t>given</a:t>
            </a:r>
            <a:r>
              <a:rPr lang="fr-CA" sz="1000" dirty="0" smtClean="0"/>
              <a:t> to the </a:t>
            </a:r>
            <a:r>
              <a:rPr lang="fr-CA" sz="1000" dirty="0" err="1" smtClean="0"/>
              <a:t>family</a:t>
            </a:r>
            <a:r>
              <a:rPr lang="fr-CA" sz="1000" dirty="0" smtClean="0"/>
              <a:t> </a:t>
            </a:r>
            <a:r>
              <a:rPr lang="fr-CA" sz="1000" dirty="0" err="1" smtClean="0"/>
              <a:t>members</a:t>
            </a:r>
            <a:r>
              <a:rPr lang="fr-CA" sz="1000" dirty="0" smtClean="0"/>
              <a:t> of </a:t>
            </a:r>
            <a:r>
              <a:rPr lang="fr-CA" sz="1000" dirty="0" err="1" smtClean="0"/>
              <a:t>soliders</a:t>
            </a:r>
            <a:r>
              <a:rPr lang="fr-CA" sz="1000" dirty="0" smtClean="0"/>
              <a:t> </a:t>
            </a:r>
            <a:r>
              <a:rPr lang="fr-CA" sz="1000" dirty="0" err="1" smtClean="0"/>
              <a:t>who</a:t>
            </a:r>
            <a:r>
              <a:rPr lang="fr-CA" sz="1000" dirty="0" smtClean="0"/>
              <a:t> </a:t>
            </a:r>
            <a:r>
              <a:rPr lang="fr-CA" sz="1000" dirty="0" err="1" smtClean="0"/>
              <a:t>was</a:t>
            </a:r>
            <a:r>
              <a:rPr lang="fr-CA" sz="1000" dirty="0" smtClean="0"/>
              <a:t> </a:t>
            </a:r>
            <a:r>
              <a:rPr lang="fr-CA" sz="1000" dirty="0" err="1" smtClean="0"/>
              <a:t>killed</a:t>
            </a:r>
            <a:r>
              <a:rPr lang="fr-CA" sz="1000" dirty="0" smtClean="0"/>
              <a:t> in </a:t>
            </a:r>
            <a:r>
              <a:rPr lang="fr-CA" sz="1000" dirty="0" err="1" smtClean="0"/>
              <a:t>battle</a:t>
            </a:r>
            <a:r>
              <a:rPr lang="fr-CA" sz="1000" dirty="0" smtClean="0"/>
              <a:t>. This </a:t>
            </a:r>
            <a:r>
              <a:rPr lang="fr-CA" sz="1000" dirty="0" err="1" smtClean="0"/>
              <a:t>represents</a:t>
            </a:r>
            <a:r>
              <a:rPr lang="fr-CA" sz="1000" dirty="0"/>
              <a:t> </a:t>
            </a:r>
            <a:r>
              <a:rPr lang="fr-CA" sz="1000" dirty="0" smtClean="0"/>
              <a:t>the </a:t>
            </a:r>
            <a:r>
              <a:rPr lang="fr-CA" sz="1000" dirty="0" err="1" smtClean="0"/>
              <a:t>bravery</a:t>
            </a:r>
            <a:r>
              <a:rPr lang="fr-CA" sz="1000" dirty="0" smtClean="0"/>
              <a:t> </a:t>
            </a:r>
            <a:r>
              <a:rPr lang="fr-CA" sz="1000" dirty="0" err="1" smtClean="0"/>
              <a:t>that</a:t>
            </a:r>
            <a:r>
              <a:rPr lang="fr-CA" sz="1000" dirty="0" smtClean="0"/>
              <a:t> </a:t>
            </a:r>
            <a:r>
              <a:rPr lang="fr-CA" sz="1000" dirty="0" err="1" smtClean="0"/>
              <a:t>soliders</a:t>
            </a:r>
            <a:r>
              <a:rPr lang="fr-CA" sz="1000" dirty="0" smtClean="0"/>
              <a:t> </a:t>
            </a:r>
            <a:r>
              <a:rPr lang="fr-CA" sz="1000" dirty="0" err="1" smtClean="0"/>
              <a:t>dedicated</a:t>
            </a:r>
            <a:r>
              <a:rPr lang="fr-CA" sz="1000" dirty="0" smtClean="0"/>
              <a:t> in </a:t>
            </a:r>
            <a:r>
              <a:rPr lang="fr-CA" sz="1000" dirty="0" err="1" smtClean="0"/>
              <a:t>battle</a:t>
            </a:r>
            <a:r>
              <a:rPr lang="fr-CA" sz="1000" dirty="0" smtClean="0"/>
              <a:t>, </a:t>
            </a:r>
            <a:r>
              <a:rPr lang="fr-CA" sz="1000" dirty="0" err="1" smtClean="0"/>
              <a:t>which</a:t>
            </a:r>
            <a:r>
              <a:rPr lang="fr-CA" sz="1000" dirty="0" smtClean="0"/>
              <a:t> </a:t>
            </a:r>
            <a:r>
              <a:rPr lang="fr-CA" sz="1000" dirty="0" err="1" smtClean="0"/>
              <a:t>cost</a:t>
            </a:r>
            <a:r>
              <a:rPr lang="fr-CA" sz="1000" dirty="0" smtClean="0"/>
              <a:t> </a:t>
            </a:r>
            <a:r>
              <a:rPr lang="fr-CA" sz="1000" dirty="0" err="1" smtClean="0"/>
              <a:t>this</a:t>
            </a:r>
            <a:r>
              <a:rPr lang="fr-CA" sz="1000" dirty="0" smtClean="0"/>
              <a:t> </a:t>
            </a:r>
            <a:r>
              <a:rPr lang="fr-CA" sz="1000" dirty="0" err="1" smtClean="0"/>
              <a:t>solider</a:t>
            </a:r>
            <a:r>
              <a:rPr lang="fr-CA" sz="1000" dirty="0" smtClean="0"/>
              <a:t> </a:t>
            </a:r>
            <a:r>
              <a:rPr lang="fr-CA" sz="1000" dirty="0" err="1" smtClean="0"/>
              <a:t>their</a:t>
            </a:r>
            <a:r>
              <a:rPr lang="fr-CA" sz="1000" dirty="0" smtClean="0"/>
              <a:t> life. </a:t>
            </a:r>
            <a:endParaRPr lang="fr-CA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6153912" y="4528757"/>
            <a:ext cx="2606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" dirty="0" smtClean="0"/>
              <a:t>I </a:t>
            </a:r>
            <a:r>
              <a:rPr lang="fr-CA" sz="1000" dirty="0" err="1" smtClean="0"/>
              <a:t>can</a:t>
            </a:r>
            <a:r>
              <a:rPr lang="fr-CA" sz="1000" dirty="0" smtClean="0"/>
              <a:t> </a:t>
            </a:r>
            <a:r>
              <a:rPr lang="fr-CA" sz="1000" dirty="0" err="1" smtClean="0"/>
              <a:t>learn</a:t>
            </a:r>
            <a:r>
              <a:rPr lang="fr-CA" sz="1000" dirty="0" smtClean="0"/>
              <a:t> </a:t>
            </a:r>
            <a:r>
              <a:rPr lang="fr-CA" sz="1000" dirty="0" err="1" smtClean="0"/>
              <a:t>that</a:t>
            </a:r>
            <a:r>
              <a:rPr lang="fr-CA" sz="1000" dirty="0"/>
              <a:t> </a:t>
            </a:r>
            <a:r>
              <a:rPr lang="fr-CA" sz="1000" dirty="0" err="1" smtClean="0"/>
              <a:t>bravery</a:t>
            </a:r>
            <a:r>
              <a:rPr lang="fr-CA" sz="1000" dirty="0" smtClean="0"/>
              <a:t> </a:t>
            </a:r>
            <a:r>
              <a:rPr lang="fr-CA" sz="1000" dirty="0" err="1" smtClean="0"/>
              <a:t>can</a:t>
            </a:r>
            <a:r>
              <a:rPr lang="fr-CA" sz="1000" dirty="0" smtClean="0"/>
              <a:t> </a:t>
            </a:r>
            <a:r>
              <a:rPr lang="fr-CA" sz="1000" dirty="0" err="1" smtClean="0"/>
              <a:t>be</a:t>
            </a:r>
            <a:r>
              <a:rPr lang="fr-CA" sz="1000" dirty="0" smtClean="0"/>
              <a:t> </a:t>
            </a:r>
            <a:r>
              <a:rPr lang="fr-CA" sz="1000" dirty="0" err="1" smtClean="0"/>
              <a:t>represented</a:t>
            </a:r>
            <a:r>
              <a:rPr lang="fr-CA" sz="1000" dirty="0" smtClean="0"/>
              <a:t> in a </a:t>
            </a:r>
            <a:r>
              <a:rPr lang="fr-CA" sz="1000" dirty="0" err="1" smtClean="0"/>
              <a:t>form</a:t>
            </a:r>
            <a:r>
              <a:rPr lang="fr-CA" sz="1000" dirty="0" smtClean="0"/>
              <a:t> of a </a:t>
            </a:r>
            <a:r>
              <a:rPr lang="fr-CA" sz="1000" dirty="0" err="1" smtClean="0"/>
              <a:t>medal</a:t>
            </a:r>
            <a:r>
              <a:rPr lang="fr-CA" sz="1000" dirty="0" smtClean="0"/>
              <a:t>. This </a:t>
            </a:r>
            <a:r>
              <a:rPr lang="fr-CA" sz="1000" dirty="0" err="1" smtClean="0"/>
              <a:t>was</a:t>
            </a:r>
            <a:r>
              <a:rPr lang="fr-CA" sz="1000" dirty="0" smtClean="0"/>
              <a:t> </a:t>
            </a:r>
            <a:r>
              <a:rPr lang="fr-CA" sz="1000" dirty="0" err="1" smtClean="0"/>
              <a:t>used</a:t>
            </a:r>
            <a:r>
              <a:rPr lang="fr-CA" sz="1000" dirty="0" smtClean="0"/>
              <a:t> to </a:t>
            </a:r>
            <a:r>
              <a:rPr lang="fr-CA" sz="1000" dirty="0" err="1" smtClean="0"/>
              <a:t>represent</a:t>
            </a:r>
            <a:r>
              <a:rPr lang="fr-CA" sz="1000" dirty="0" smtClean="0"/>
              <a:t> the </a:t>
            </a:r>
            <a:r>
              <a:rPr lang="fr-CA" sz="1000" dirty="0" err="1" smtClean="0"/>
              <a:t>dedication</a:t>
            </a:r>
            <a:r>
              <a:rPr lang="fr-CA" sz="1000" dirty="0" smtClean="0"/>
              <a:t> </a:t>
            </a:r>
            <a:r>
              <a:rPr lang="fr-CA" sz="1000" dirty="0" err="1" smtClean="0"/>
              <a:t>that</a:t>
            </a:r>
            <a:r>
              <a:rPr lang="fr-CA" sz="1000" dirty="0" smtClean="0"/>
              <a:t> one </a:t>
            </a:r>
            <a:r>
              <a:rPr lang="fr-CA" sz="1000" dirty="0" err="1" smtClean="0"/>
              <a:t>person</a:t>
            </a:r>
            <a:r>
              <a:rPr lang="fr-CA" sz="1000" dirty="0" smtClean="0"/>
              <a:t> </a:t>
            </a:r>
            <a:r>
              <a:rPr lang="fr-CA" sz="1000" dirty="0" err="1" smtClean="0"/>
              <a:t>showed</a:t>
            </a:r>
            <a:r>
              <a:rPr lang="fr-CA" sz="1000" dirty="0" smtClean="0"/>
              <a:t> to </a:t>
            </a:r>
            <a:r>
              <a:rPr lang="fr-CA" sz="1000" dirty="0" err="1" smtClean="0"/>
              <a:t>their</a:t>
            </a:r>
            <a:r>
              <a:rPr lang="fr-CA" sz="1000" dirty="0" smtClean="0"/>
              <a:t> country. </a:t>
            </a:r>
            <a:endParaRPr lang="fr-CA" sz="1000" dirty="0"/>
          </a:p>
        </p:txBody>
      </p:sp>
    </p:spTree>
    <p:extLst>
      <p:ext uri="{BB962C8B-B14F-4D97-AF65-F5344CB8AC3E}">
        <p14:creationId xmlns:p14="http://schemas.microsoft.com/office/powerpoint/2010/main" val="584934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it important to use evidence as a way to discover historical stories? </a:t>
            </a:r>
          </a:p>
          <a:p>
            <a:r>
              <a:rPr lang="en-US" dirty="0" smtClean="0"/>
              <a:t>How this activity helped you to understand First World War? </a:t>
            </a:r>
          </a:p>
          <a:p>
            <a:r>
              <a:rPr lang="en-US" dirty="0" smtClean="0"/>
              <a:t>What did you discover from looking at these </a:t>
            </a:r>
            <a:r>
              <a:rPr lang="en-US" dirty="0" smtClean="0"/>
              <a:t>artifacts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106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i="1" dirty="0" smtClean="0"/>
              <a:t>The Big Six</a:t>
            </a:r>
            <a:r>
              <a:rPr lang="en-US" sz="4000" dirty="0" smtClean="0"/>
              <a:t>: Evidence and Interpretation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Generating/finding Evidence and perceiving Interpretations require an analysis of primary and secondary sources (Dr. Lindsay Smith Gibson). </a:t>
            </a:r>
          </a:p>
          <a:p>
            <a:r>
              <a:rPr lang="en-US" dirty="0" smtClean="0"/>
              <a:t>This process allows us better understand historical events and occurrences (Dr. Lindsay Smith Gibson). </a:t>
            </a:r>
          </a:p>
          <a:p>
            <a:r>
              <a:rPr lang="en-US" dirty="0" smtClean="0"/>
              <a:t>Looking at evidence from the past allows students to generate stories from the past (</a:t>
            </a:r>
            <a:r>
              <a:rPr lang="en-US" i="1" dirty="0" smtClean="0"/>
              <a:t>The Big Six</a:t>
            </a:r>
            <a:r>
              <a:rPr lang="en-US" dirty="0" smtClean="0"/>
              <a:t>, p. 2). </a:t>
            </a:r>
          </a:p>
        </p:txBody>
      </p:sp>
    </p:spTree>
    <p:extLst>
      <p:ext uri="{BB962C8B-B14F-4D97-AF65-F5344CB8AC3E}">
        <p14:creationId xmlns:p14="http://schemas.microsoft.com/office/powerpoint/2010/main" val="4049494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rtifacts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A</a:t>
            </a:r>
            <a:r>
              <a:rPr lang="en-US" dirty="0" smtClean="0"/>
              <a:t>rtifacts </a:t>
            </a:r>
            <a:r>
              <a:rPr lang="en-US" dirty="0" smtClean="0"/>
              <a:t>tell stories and add to the historical narrative created by museum exhibits.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A</a:t>
            </a:r>
            <a:r>
              <a:rPr lang="en-US" dirty="0" smtClean="0"/>
              <a:t>rtifacts </a:t>
            </a:r>
            <a:r>
              <a:rPr lang="en-US" dirty="0" smtClean="0"/>
              <a:t>humanize history by connecting information with items from the period or era discussed.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A</a:t>
            </a:r>
            <a:r>
              <a:rPr lang="en-US" dirty="0" smtClean="0"/>
              <a:t>rtifacts </a:t>
            </a:r>
            <a:r>
              <a:rPr lang="en-US" dirty="0" smtClean="0"/>
              <a:t>make the experiences they represent more tangible to visitors.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Objects convey information and stories to the visitor that written history can not. </a:t>
            </a:r>
            <a:endParaRPr lang="en-US" dirty="0"/>
          </a:p>
        </p:txBody>
      </p:sp>
      <p:pic>
        <p:nvPicPr>
          <p:cNvPr id="10" name="Picture Placeholder 9" descr="Deo &amp; Vimy Opening - 73 Trench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6" b="500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207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Task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43857" y="1417638"/>
            <a:ext cx="782864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dirty="0" smtClean="0"/>
              <a:t>You will spend 10 minutes </a:t>
            </a:r>
            <a:r>
              <a:rPr lang="en-US" sz="3200" dirty="0" smtClean="0"/>
              <a:t>per station with two artifacts, and then switch to the next station</a:t>
            </a:r>
            <a:r>
              <a:rPr lang="en-US" sz="3200" dirty="0" smtClean="0"/>
              <a:t>. </a:t>
            </a:r>
            <a:endParaRPr lang="en-US" sz="3200" dirty="0" smtClean="0"/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Your group will: </a:t>
            </a:r>
          </a:p>
          <a:p>
            <a:pPr marL="742950" lvl="1" indent="-285750">
              <a:buFont typeface="Arial"/>
              <a:buChar char="•"/>
            </a:pPr>
            <a:r>
              <a:rPr lang="en-US" sz="3200" dirty="0" smtClean="0"/>
              <a:t>Evaluate the </a:t>
            </a:r>
            <a:r>
              <a:rPr lang="en-US" sz="3200" dirty="0" smtClean="0"/>
              <a:t>artifacts. </a:t>
            </a:r>
            <a:endParaRPr lang="en-US" sz="3200" dirty="0"/>
          </a:p>
          <a:p>
            <a:pPr marL="742950" lvl="1" indent="-285750">
              <a:buFont typeface="Arial"/>
              <a:buChar char="•"/>
            </a:pPr>
            <a:r>
              <a:rPr lang="en-US" sz="3200" dirty="0" smtClean="0"/>
              <a:t>Draw a picture that represents the </a:t>
            </a:r>
            <a:r>
              <a:rPr lang="en-US" sz="3200" dirty="0" smtClean="0"/>
              <a:t>artifacts. </a:t>
            </a:r>
            <a:endParaRPr lang="en-US" sz="3200" dirty="0" smtClean="0"/>
          </a:p>
          <a:p>
            <a:pPr marL="742950" lvl="1" indent="-285750">
              <a:buFont typeface="Arial"/>
              <a:buChar char="•"/>
            </a:pPr>
            <a:r>
              <a:rPr lang="en-US" sz="3200" dirty="0" smtClean="0"/>
              <a:t>Answer the questions associated with the analysis sheet. </a:t>
            </a:r>
          </a:p>
          <a:p>
            <a:pPr marL="742950" lvl="1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72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Trench </a:t>
            </a:r>
            <a:r>
              <a:rPr lang="en-US" dirty="0"/>
              <a:t>A</a:t>
            </a:r>
            <a:r>
              <a:rPr lang="en-US" dirty="0" smtClean="0"/>
              <a:t>rtifacts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The goal of trench warfare was to defend one’s trench while attempting to take the enemy’s line. </a:t>
            </a:r>
          </a:p>
          <a:p>
            <a:pPr marL="742950" lvl="1" indent="-285750">
              <a:buFont typeface="Arial"/>
              <a:buChar char="•"/>
            </a:pPr>
            <a:r>
              <a:rPr lang="en-US" sz="1900" dirty="0" smtClean="0"/>
              <a:t>Many new technological inventions and innovations were developed during the First World War.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Use the </a:t>
            </a:r>
            <a:r>
              <a:rPr lang="en-US" sz="2000" dirty="0" smtClean="0"/>
              <a:t>gas masks </a:t>
            </a:r>
            <a:r>
              <a:rPr lang="en-US" sz="2000" dirty="0" smtClean="0"/>
              <a:t>and helmet to answer </a:t>
            </a:r>
            <a:r>
              <a:rPr lang="en-US" sz="2000" dirty="0" smtClean="0"/>
              <a:t>the questions </a:t>
            </a:r>
            <a:r>
              <a:rPr lang="en-US" sz="2000" dirty="0" smtClean="0"/>
              <a:t>present on the </a:t>
            </a:r>
            <a:r>
              <a:rPr lang="en-US" sz="2000" dirty="0" smtClean="0"/>
              <a:t>artifact </a:t>
            </a:r>
            <a:r>
              <a:rPr lang="en-US" sz="2000" dirty="0" smtClean="0"/>
              <a:t>analysis sheet.</a:t>
            </a:r>
          </a:p>
        </p:txBody>
      </p:sp>
      <p:pic>
        <p:nvPicPr>
          <p:cNvPr id="9" name="Picture Placeholder 8" descr="Deo &amp; Vimy Opening - 156 Gas Masks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05" r="2530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8076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Trench Tools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94360" y="2551175"/>
            <a:ext cx="3749040" cy="3634471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New and powerful weapons came out of the First World War. Trenches served as protection from the enemy line.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Examine the trench </a:t>
            </a:r>
            <a:r>
              <a:rPr lang="en-US" sz="2000" dirty="0" smtClean="0"/>
              <a:t>tools and </a:t>
            </a:r>
            <a:r>
              <a:rPr lang="en-US" sz="2000" dirty="0" smtClean="0"/>
              <a:t>fill out the </a:t>
            </a:r>
            <a:r>
              <a:rPr lang="en-US" sz="2000" dirty="0" smtClean="0"/>
              <a:t>artifact </a:t>
            </a:r>
            <a:r>
              <a:rPr lang="en-US" sz="2000" dirty="0" smtClean="0"/>
              <a:t>analysis sheet. </a:t>
            </a:r>
          </a:p>
        </p:txBody>
      </p:sp>
      <p:pic>
        <p:nvPicPr>
          <p:cNvPr id="5" name="Picture Placeholder 4" descr="Deo &amp; Vimy Opening - 12 Shovel.jpg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1" t="-677" r="17855" b="154"/>
          <a:stretch/>
        </p:blipFill>
        <p:spPr>
          <a:xfrm rot="150174">
            <a:off x="4499499" y="893433"/>
            <a:ext cx="4447848" cy="4345701"/>
          </a:xfrm>
        </p:spPr>
      </p:pic>
    </p:spTree>
    <p:extLst>
      <p:ext uri="{BB962C8B-B14F-4D97-AF65-F5344CB8AC3E}">
        <p14:creationId xmlns:p14="http://schemas.microsoft.com/office/powerpoint/2010/main" val="252991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Vimy</a:t>
            </a:r>
            <a:r>
              <a:rPr lang="en-US" dirty="0" smtClean="0"/>
              <a:t> Monument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656800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 err="1" smtClean="0"/>
              <a:t>Vimy</a:t>
            </a:r>
            <a:r>
              <a:rPr lang="en-US" dirty="0" smtClean="0"/>
              <a:t> Monument is highly recognized and has become a symbol of Canada.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monument was unveiled in 1936. </a:t>
            </a: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sz="1700" dirty="0" smtClean="0"/>
              <a:t>In </a:t>
            </a:r>
            <a:r>
              <a:rPr lang="en-US" sz="1700" dirty="0"/>
              <a:t>1922, the French government gave land to Canada in </a:t>
            </a:r>
            <a:r>
              <a:rPr lang="en-US" sz="1700" dirty="0" err="1"/>
              <a:t>honour</a:t>
            </a:r>
            <a:r>
              <a:rPr lang="en-US" sz="1700" dirty="0"/>
              <a:t> </a:t>
            </a:r>
            <a:r>
              <a:rPr lang="en-US" sz="1700" dirty="0" smtClean="0"/>
              <a:t>the Battle of </a:t>
            </a:r>
            <a:r>
              <a:rPr lang="en-US" sz="1700" dirty="0" err="1"/>
              <a:t>Vimy</a:t>
            </a:r>
            <a:r>
              <a:rPr lang="en-US" sz="1700" dirty="0"/>
              <a:t> Ridge. </a:t>
            </a:r>
            <a:endParaRPr lang="en-CA" sz="1700" dirty="0"/>
          </a:p>
          <a:p>
            <a:pPr marL="742950" lvl="1" indent="-285750">
              <a:buFont typeface="Arial"/>
              <a:buChar char="•"/>
            </a:pPr>
            <a:r>
              <a:rPr lang="en-US" sz="1700" dirty="0" smtClean="0"/>
              <a:t>There </a:t>
            </a:r>
            <a:r>
              <a:rPr lang="en-US" sz="1700" dirty="0"/>
              <a:t>are </a:t>
            </a:r>
            <a:r>
              <a:rPr lang="en-US" sz="1700" dirty="0" smtClean="0"/>
              <a:t>11,285 </a:t>
            </a:r>
            <a:r>
              <a:rPr lang="en-US" sz="1700" dirty="0"/>
              <a:t>names of the Canadians who died in France </a:t>
            </a:r>
            <a:r>
              <a:rPr lang="en-US" sz="1700" dirty="0" smtClean="0"/>
              <a:t>during </a:t>
            </a:r>
            <a:r>
              <a:rPr lang="en-US" sz="1700" dirty="0"/>
              <a:t>the First World </a:t>
            </a:r>
            <a:r>
              <a:rPr lang="en-US" sz="1700" dirty="0" smtClean="0"/>
              <a:t>War.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Using the </a:t>
            </a:r>
            <a:r>
              <a:rPr lang="en-US" dirty="0" smtClean="0"/>
              <a:t>artifact </a:t>
            </a:r>
            <a:r>
              <a:rPr lang="en-US" dirty="0" smtClean="0"/>
              <a:t>sheet, do an analysis on this monument. </a:t>
            </a:r>
            <a:endParaRPr lang="en-US" dirty="0"/>
          </a:p>
        </p:txBody>
      </p:sp>
      <p:pic>
        <p:nvPicPr>
          <p:cNvPr id="5" name="Picture Placeholder 4" descr="FullSizeRender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" r="61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8242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Medals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These medals are typically associated with military service, however, it also represents outstanding acts of citizenship</a:t>
            </a:r>
            <a:r>
              <a:rPr lang="en-US" dirty="0"/>
              <a:t> </a:t>
            </a:r>
            <a:r>
              <a:rPr lang="en-US" dirty="0" smtClean="0"/>
              <a:t>(Veterans Affairs Canada).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Using the </a:t>
            </a:r>
            <a:r>
              <a:rPr lang="en-US" dirty="0" smtClean="0"/>
              <a:t>artifact </a:t>
            </a:r>
            <a:r>
              <a:rPr lang="en-US" dirty="0" smtClean="0"/>
              <a:t>sheet, do an analysis on the </a:t>
            </a:r>
            <a:r>
              <a:rPr lang="en-US" dirty="0" smtClean="0"/>
              <a:t>medals and memorial penny.</a:t>
            </a:r>
            <a:endParaRPr lang="en-US" dirty="0"/>
          </a:p>
        </p:txBody>
      </p:sp>
      <p:pic>
        <p:nvPicPr>
          <p:cNvPr id="5" name="Picture Placeholder 4" descr="Deo &amp; Vimy Opening - 67 Accleton Medals.jpg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4" r="20095" b="-1321"/>
          <a:stretch/>
        </p:blipFill>
        <p:spPr>
          <a:xfrm rot="150174">
            <a:off x="4566807" y="837650"/>
            <a:ext cx="4245261" cy="4937760"/>
          </a:xfrm>
        </p:spPr>
      </p:pic>
    </p:spTree>
    <p:extLst>
      <p:ext uri="{BB962C8B-B14F-4D97-AF65-F5344CB8AC3E}">
        <p14:creationId xmlns:p14="http://schemas.microsoft.com/office/powerpoint/2010/main" val="354642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Uniforms distinguish the representation of the country that soldiers belongs to.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Puttees were designed to help soldiers remain cleaner, and warmer, due to conditions of the trenches.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Answer the questions on the </a:t>
            </a:r>
            <a:r>
              <a:rPr lang="en-US" dirty="0" smtClean="0"/>
              <a:t>artifact </a:t>
            </a:r>
            <a:r>
              <a:rPr lang="en-US" dirty="0" smtClean="0"/>
              <a:t>analysis sheet to critically think about uniforms. </a:t>
            </a:r>
            <a:endParaRPr lang="en-US" dirty="0"/>
          </a:p>
        </p:txBody>
      </p:sp>
      <p:pic>
        <p:nvPicPr>
          <p:cNvPr id="5" name="Picture Placeholder 4" descr="Deo &amp; Vimy Opening - 160 Uniform Display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08" r="2530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3718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4452</TotalTime>
  <Words>649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Travelogue</vt:lpstr>
      <vt:lpstr>Do Artifacts Tell Stories? </vt:lpstr>
      <vt:lpstr>The Big Six: Evidence and Interpretation</vt:lpstr>
      <vt:lpstr>Artifacts </vt:lpstr>
      <vt:lpstr>Your Task</vt:lpstr>
      <vt:lpstr>Trench Artifacts</vt:lpstr>
      <vt:lpstr>Trench Tools </vt:lpstr>
      <vt:lpstr>Vimy Monument </vt:lpstr>
      <vt:lpstr>Medals </vt:lpstr>
      <vt:lpstr>Uniforms </vt:lpstr>
      <vt:lpstr>Grades 4-8</vt:lpstr>
      <vt:lpstr>Grades 9-12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Artefacts Tell A Story?</dc:title>
  <dc:creator>Natasha  Kostyniuk</dc:creator>
  <cp:lastModifiedBy>U of S, Diefenbaker Canada Centre</cp:lastModifiedBy>
  <cp:revision>71</cp:revision>
  <dcterms:created xsi:type="dcterms:W3CDTF">2017-04-03T19:51:03Z</dcterms:created>
  <dcterms:modified xsi:type="dcterms:W3CDTF">2017-07-28T16:51:40Z</dcterms:modified>
</cp:coreProperties>
</file>