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4" r:id="rId2"/>
    <p:sldId id="262" r:id="rId3"/>
    <p:sldId id="268" r:id="rId4"/>
    <p:sldId id="285" r:id="rId5"/>
    <p:sldId id="263" r:id="rId6"/>
    <p:sldId id="261" r:id="rId7"/>
    <p:sldId id="273" r:id="rId8"/>
    <p:sldId id="274" r:id="rId9"/>
    <p:sldId id="279" r:id="rId10"/>
    <p:sldId id="282" r:id="rId11"/>
    <p:sldId id="283" r:id="rId12"/>
    <p:sldId id="278"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3" autoAdjust="0"/>
    <p:restoredTop sz="94626" autoAdjust="0"/>
  </p:normalViewPr>
  <p:slideViewPr>
    <p:cSldViewPr snapToGrid="0" snapToObjects="1">
      <p:cViewPr>
        <p:scale>
          <a:sx n="100" d="100"/>
          <a:sy n="100" d="100"/>
        </p:scale>
        <p:origin x="-1860" y="-6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4BFD9-62C7-4904-9AAB-8AB5D81F5F93}" type="datetimeFigureOut">
              <a:rPr lang="en-US" smtClean="0"/>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62334-85CA-4CC6-9219-ABD878F4C248}" type="slidenum">
              <a:rPr lang="en-US" smtClean="0"/>
              <a:t>‹#›</a:t>
            </a:fld>
            <a:endParaRPr lang="en-US"/>
          </a:p>
        </p:txBody>
      </p:sp>
    </p:spTree>
    <p:extLst>
      <p:ext uri="{BB962C8B-B14F-4D97-AF65-F5344CB8AC3E}">
        <p14:creationId xmlns:p14="http://schemas.microsoft.com/office/powerpoint/2010/main" val="410748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A6B62334-85CA-4CC6-9219-ABD878F4C2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7296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3/17/2017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103" y="3596248"/>
            <a:ext cx="6164673" cy="1162050"/>
          </a:xfrm>
        </p:spPr>
        <p:txBody>
          <a:bodyPr/>
          <a:lstStyle/>
          <a:p>
            <a:r>
              <a:rPr lang="en-US" sz="4000" dirty="0"/>
              <a:t>To Suffrage </a:t>
            </a:r>
            <a:r>
              <a:rPr lang="en-US" sz="4000" dirty="0" smtClean="0"/>
              <a:t>and </a:t>
            </a:r>
            <a:r>
              <a:rPr lang="en-US" sz="4000" dirty="0"/>
              <a:t>Beyond</a:t>
            </a:r>
          </a:p>
        </p:txBody>
      </p:sp>
      <p:sp>
        <p:nvSpPr>
          <p:cNvPr id="4" name="Text Placeholder 3"/>
          <p:cNvSpPr>
            <a:spLocks noGrp="1"/>
          </p:cNvSpPr>
          <p:nvPr>
            <p:ph type="body" sz="half" idx="2"/>
          </p:nvPr>
        </p:nvSpPr>
        <p:spPr>
          <a:xfrm>
            <a:off x="2934586" y="4781155"/>
            <a:ext cx="5287005" cy="979985"/>
          </a:xfrm>
        </p:spPr>
        <p:txBody>
          <a:bodyPr>
            <a:normAutofit fontScale="55000" lnSpcReduction="20000"/>
          </a:bodyPr>
          <a:lstStyle/>
          <a:p>
            <a:pPr algn="r"/>
            <a:r>
              <a:rPr lang="en-US" sz="3200" dirty="0"/>
              <a:t>Looking at the different women and groups involved </a:t>
            </a:r>
            <a:endParaRPr lang="en-US" sz="3200" dirty="0" smtClean="0"/>
          </a:p>
          <a:p>
            <a:pPr algn="r"/>
            <a:r>
              <a:rPr lang="en-US" sz="3200" dirty="0" smtClean="0"/>
              <a:t>in </a:t>
            </a:r>
            <a:r>
              <a:rPr lang="en-US" sz="3200" dirty="0"/>
              <a:t>the </a:t>
            </a:r>
            <a:r>
              <a:rPr lang="en-US" sz="3200" dirty="0" smtClean="0"/>
              <a:t>suffrage </a:t>
            </a:r>
            <a:r>
              <a:rPr lang="en-US" sz="3200" dirty="0"/>
              <a:t>movement - especially the women </a:t>
            </a:r>
            <a:r>
              <a:rPr lang="en-US" sz="3200" dirty="0" smtClean="0"/>
              <a:t>who</a:t>
            </a:r>
          </a:p>
          <a:p>
            <a:pPr algn="r"/>
            <a:r>
              <a:rPr lang="en-US" sz="3200" dirty="0" smtClean="0"/>
              <a:t> </a:t>
            </a:r>
            <a:r>
              <a:rPr lang="en-US" sz="3200" dirty="0"/>
              <a:t>are still activists today. </a:t>
            </a:r>
          </a:p>
          <a:p>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079" y="5602287"/>
            <a:ext cx="1510188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982" y="6117430"/>
            <a:ext cx="9445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4337" y="6123779"/>
            <a:ext cx="944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89867" y="6114253"/>
            <a:ext cx="10429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07787" y="6109254"/>
            <a:ext cx="12065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1235363">
            <a:off x="905599" y="4066231"/>
            <a:ext cx="1656223" cy="184666"/>
          </a:xfrm>
          <a:prstGeom prst="rect">
            <a:avLst/>
          </a:prstGeom>
          <a:noFill/>
        </p:spPr>
        <p:txBody>
          <a:bodyPr wrap="none" rtlCol="0">
            <a:spAutoFit/>
          </a:bodyPr>
          <a:lstStyle/>
          <a:p>
            <a:r>
              <a:rPr lang="en-US" sz="600" dirty="0">
                <a:solidFill>
                  <a:prstClr val="black"/>
                </a:solidFill>
              </a:rPr>
              <a:t>Provincial Archives of Saskatchewan, R-B4482-1 </a:t>
            </a:r>
          </a:p>
        </p:txBody>
      </p:sp>
      <p:pic>
        <p:nvPicPr>
          <p:cNvPr id="1027" name="Picture 3" descr="K:\desktop\Exhibits\Suffrage\Panels and Biographies\Museum Panels\Texts TC\Colin Suffrage Exhibit Panels\COLIN PANELS 1-9 Folder\Links\R_B4482.tif"/>
          <p:cNvPicPr>
            <a:picLocks noGrp="1" noChangeAspect="1" noChangeArrowheads="1"/>
          </p:cNvPicPr>
          <p:nvPr>
            <p:ph type="pic" sz="quarter" idx="15"/>
          </p:nvPr>
        </p:nvPicPr>
        <p:blipFill>
          <a:blip r:embed="rId7" cstate="email">
            <a:extLst>
              <a:ext uri="{28A0092B-C50C-407E-A947-70E740481C1C}">
                <a14:useLocalDpi xmlns:a14="http://schemas.microsoft.com/office/drawing/2010/main" val="0"/>
              </a:ext>
            </a:extLst>
          </a:blip>
          <a:srcRect t="3599" b="35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2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tretch>
            <a:fillRect/>
          </a:stretch>
        </p:blipFill>
        <p:spPr>
          <a:xfrm rot="313655">
            <a:off x="444561" y="339369"/>
            <a:ext cx="2349586" cy="3708972"/>
          </a:xfrm>
          <a:ln w="152400">
            <a:solidFill>
              <a:schemeClr val="bg1"/>
            </a:solidFill>
          </a:ln>
        </p:spPr>
      </p:pic>
      <p:sp>
        <p:nvSpPr>
          <p:cNvPr id="4" name="Title 3"/>
          <p:cNvSpPr>
            <a:spLocks noGrp="1"/>
          </p:cNvSpPr>
          <p:nvPr>
            <p:ph type="title" idx="4294967295"/>
          </p:nvPr>
        </p:nvSpPr>
        <p:spPr>
          <a:xfrm>
            <a:off x="3760526" y="777929"/>
            <a:ext cx="5383474" cy="1162050"/>
          </a:xfrm>
        </p:spPr>
        <p:txBody>
          <a:bodyPr/>
          <a:lstStyle/>
          <a:p>
            <a:r>
              <a:rPr lang="en-US" dirty="0"/>
              <a:t>Group 4: </a:t>
            </a:r>
            <a:r>
              <a:rPr lang="en-US" dirty="0" smtClean="0"/>
              <a:t/>
            </a:r>
            <a:br>
              <a:rPr lang="en-US" dirty="0" smtClean="0"/>
            </a:br>
            <a:r>
              <a:rPr lang="en-US" sz="4000" dirty="0" smtClean="0"/>
              <a:t>Francis </a:t>
            </a:r>
            <a:r>
              <a:rPr lang="en-US" sz="4000" dirty="0"/>
              <a:t>Marion Beynon and Lillian Beynon Thomas</a:t>
            </a:r>
            <a:r>
              <a:rPr lang="en-US" sz="4400" dirty="0"/>
              <a:t> </a:t>
            </a:r>
            <a:endParaRPr lang="en-US" dirty="0"/>
          </a:p>
        </p:txBody>
      </p:sp>
      <p:sp>
        <p:nvSpPr>
          <p:cNvPr id="5" name="Text Placeholder 4"/>
          <p:cNvSpPr>
            <a:spLocks noGrp="1"/>
          </p:cNvSpPr>
          <p:nvPr>
            <p:ph type="body" sz="half" idx="4294967295"/>
          </p:nvPr>
        </p:nvSpPr>
        <p:spPr>
          <a:xfrm>
            <a:off x="4626591" y="2534558"/>
            <a:ext cx="4421874" cy="3775075"/>
          </a:xfrm>
        </p:spPr>
        <p:txBody>
          <a:bodyPr>
            <a:normAutofit/>
          </a:bodyPr>
          <a:lstStyle/>
          <a:p>
            <a:pPr>
              <a:buFont typeface="Arial"/>
              <a:buChar char="•"/>
            </a:pPr>
            <a:r>
              <a:rPr lang="en-US" sz="1900" dirty="0"/>
              <a:t> Francis Marion Beynon and Lillian Beynon were involved within the Saskatchewan movement. They were critical in presenting the 10,000 signatures to the premier of Saskatchewan, Walter Scott. </a:t>
            </a:r>
          </a:p>
          <a:p>
            <a:pPr>
              <a:buFont typeface="Arial"/>
              <a:buChar char="•"/>
            </a:pPr>
            <a:r>
              <a:rPr lang="en-US" sz="1900" dirty="0"/>
              <a:t> Questions to consider: </a:t>
            </a:r>
          </a:p>
          <a:p>
            <a:pPr lvl="1">
              <a:buFont typeface="Arial"/>
              <a:buChar char="•"/>
            </a:pPr>
            <a:r>
              <a:rPr lang="en-US" sz="1500" dirty="0"/>
              <a:t>How were these women influential? </a:t>
            </a:r>
          </a:p>
          <a:p>
            <a:pPr lvl="1">
              <a:buFont typeface="Arial"/>
              <a:buChar char="•"/>
            </a:pPr>
            <a:r>
              <a:rPr lang="en-US" sz="1500" dirty="0"/>
              <a:t>What did they accomplish in Saskatchewan? </a:t>
            </a:r>
          </a:p>
          <a:p>
            <a:pPr lvl="1">
              <a:buFont typeface="Arial"/>
              <a:buChar char="•"/>
            </a:pPr>
            <a:r>
              <a:rPr lang="en-US" sz="1500" dirty="0"/>
              <a:t>Whose perspective is missing? </a:t>
            </a:r>
          </a:p>
          <a:p>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8225897" y="6163253"/>
            <a:ext cx="715618" cy="548640"/>
          </a:xfrm>
          <a:prstGeom prst="rect">
            <a:avLst/>
          </a:prstGeom>
        </p:spPr>
      </p:pic>
      <p:pic>
        <p:nvPicPr>
          <p:cNvPr id="7" name="Picture Placeholder 6"/>
          <p:cNvPicPr>
            <a:picLocks noGrp="1" noChangeAspect="1"/>
          </p:cNvPicPr>
          <p:nvPr>
            <p:ph type="pic" sz="quarter" idx="4294967295"/>
          </p:nvPr>
        </p:nvPicPr>
        <p:blipFill>
          <a:blip r:embed="rId5" cstate="email">
            <a:extLst>
              <a:ext uri="{28A0092B-C50C-407E-A947-70E740481C1C}">
                <a14:useLocalDpi xmlns:a14="http://schemas.microsoft.com/office/drawing/2010/main" val="0"/>
              </a:ext>
            </a:extLst>
          </a:blip>
          <a:stretch>
            <a:fillRect/>
          </a:stretch>
        </p:blipFill>
        <p:spPr>
          <a:xfrm rot="21152812">
            <a:off x="2259477" y="2898132"/>
            <a:ext cx="2252674" cy="3415270"/>
          </a:xfrm>
          <a:ln w="152400">
            <a:solidFill>
              <a:schemeClr val="bg1"/>
            </a:solidFill>
          </a:ln>
        </p:spPr>
      </p:pic>
      <p:sp>
        <p:nvSpPr>
          <p:cNvPr id="11" name="TextBox 10"/>
          <p:cNvSpPr txBox="1"/>
          <p:nvPr/>
        </p:nvSpPr>
        <p:spPr>
          <a:xfrm rot="251433">
            <a:off x="142394" y="3978035"/>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
        <p:nvSpPr>
          <p:cNvPr id="12" name="TextBox 11"/>
          <p:cNvSpPr txBox="1"/>
          <p:nvPr/>
        </p:nvSpPr>
        <p:spPr>
          <a:xfrm rot="21171018">
            <a:off x="2392520" y="6345239"/>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Tree>
    <p:extLst>
      <p:ext uri="{BB962C8B-B14F-4D97-AF65-F5344CB8AC3E}">
        <p14:creationId xmlns:p14="http://schemas.microsoft.com/office/powerpoint/2010/main" val="108726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tretch>
            <a:fillRect/>
          </a:stretch>
        </p:blipFill>
        <p:spPr>
          <a:xfrm rot="291876">
            <a:off x="453423" y="308598"/>
            <a:ext cx="2216490" cy="3606140"/>
          </a:xfrm>
          <a:ln w="152400">
            <a:solidFill>
              <a:schemeClr val="bg1"/>
            </a:solidFill>
          </a:ln>
        </p:spPr>
      </p:pic>
      <p:sp>
        <p:nvSpPr>
          <p:cNvPr id="4" name="Title 3"/>
          <p:cNvSpPr>
            <a:spLocks noGrp="1"/>
          </p:cNvSpPr>
          <p:nvPr>
            <p:ph type="title" idx="4294967295"/>
          </p:nvPr>
        </p:nvSpPr>
        <p:spPr>
          <a:xfrm>
            <a:off x="4203508" y="520131"/>
            <a:ext cx="5268037" cy="1162050"/>
          </a:xfrm>
        </p:spPr>
        <p:txBody>
          <a:bodyPr/>
          <a:lstStyle/>
          <a:p>
            <a:r>
              <a:rPr lang="en-US" dirty="0"/>
              <a:t>Group 5: </a:t>
            </a:r>
            <a:r>
              <a:rPr lang="en-US" dirty="0" smtClean="0"/>
              <a:t/>
            </a:r>
            <a:br>
              <a:rPr lang="en-US" dirty="0" smtClean="0"/>
            </a:br>
            <a:r>
              <a:rPr lang="en-US" dirty="0" smtClean="0"/>
              <a:t>Annie </a:t>
            </a:r>
            <a:r>
              <a:rPr lang="en-US" dirty="0"/>
              <a:t>Hollis </a:t>
            </a:r>
            <a:r>
              <a:rPr lang="en-US" dirty="0" smtClean="0"/>
              <a:t/>
            </a:r>
            <a:br>
              <a:rPr lang="en-US" dirty="0" smtClean="0"/>
            </a:br>
            <a:r>
              <a:rPr lang="en-US" dirty="0" smtClean="0"/>
              <a:t>and Alice </a:t>
            </a:r>
            <a:r>
              <a:rPr lang="en-US" dirty="0"/>
              <a:t>Lawton </a:t>
            </a:r>
          </a:p>
        </p:txBody>
      </p:sp>
      <p:sp>
        <p:nvSpPr>
          <p:cNvPr id="5" name="Text Placeholder 4"/>
          <p:cNvSpPr>
            <a:spLocks noGrp="1"/>
          </p:cNvSpPr>
          <p:nvPr>
            <p:ph type="body" sz="half" idx="4294967295"/>
          </p:nvPr>
        </p:nvSpPr>
        <p:spPr>
          <a:xfrm>
            <a:off x="4908028" y="2337958"/>
            <a:ext cx="3904722" cy="3605514"/>
          </a:xfrm>
        </p:spPr>
        <p:txBody>
          <a:bodyPr>
            <a:normAutofit/>
          </a:bodyPr>
          <a:lstStyle/>
          <a:p>
            <a:pPr>
              <a:buFont typeface="Arial"/>
              <a:buChar char="•"/>
            </a:pPr>
            <a:r>
              <a:rPr lang="en-US" sz="1900" dirty="0"/>
              <a:t>Annie Hollis and Alice Lawton were involved within the Saskatchewan movement. They were critical in presenting the 10,000 signatures to the premier of Saskatchewan, Walter Scott.</a:t>
            </a:r>
          </a:p>
          <a:p>
            <a:pPr>
              <a:buFont typeface="Arial"/>
              <a:buChar char="•"/>
            </a:pPr>
            <a:r>
              <a:rPr lang="en-US" sz="1900" dirty="0"/>
              <a:t>Questions to consider: </a:t>
            </a:r>
          </a:p>
          <a:p>
            <a:pPr lvl="1">
              <a:buFont typeface="Arial"/>
              <a:buChar char="•"/>
            </a:pPr>
            <a:r>
              <a:rPr lang="en-US" sz="1500" dirty="0"/>
              <a:t>How were these women influential? </a:t>
            </a:r>
          </a:p>
          <a:p>
            <a:pPr lvl="1">
              <a:buFont typeface="Arial"/>
              <a:buChar char="•"/>
            </a:pPr>
            <a:r>
              <a:rPr lang="en-US" sz="1500" dirty="0"/>
              <a:t>What did they accomplish in Saskatchewan? </a:t>
            </a:r>
          </a:p>
          <a:p>
            <a:pPr lvl="1">
              <a:buFont typeface="Arial"/>
              <a:buChar char="•"/>
            </a:pPr>
            <a:r>
              <a:rPr lang="en-US" sz="1500" dirty="0"/>
              <a:t>Whose perspective is missing? </a:t>
            </a:r>
          </a:p>
          <a:p>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8225897" y="6163253"/>
            <a:ext cx="715618" cy="548640"/>
          </a:xfrm>
          <a:prstGeom prst="rect">
            <a:avLst/>
          </a:prstGeom>
        </p:spPr>
      </p:pic>
      <p:pic>
        <p:nvPicPr>
          <p:cNvPr id="7" name="Picture Placeholder 6"/>
          <p:cNvPicPr>
            <a:picLocks noGrp="1" noChangeAspect="1"/>
          </p:cNvPicPr>
          <p:nvPr>
            <p:ph type="pic" sz="quarter" idx="4294967295"/>
          </p:nvPr>
        </p:nvPicPr>
        <p:blipFill>
          <a:blip r:embed="rId5" cstate="email">
            <a:extLst>
              <a:ext uri="{28A0092B-C50C-407E-A947-70E740481C1C}">
                <a14:useLocalDpi xmlns:a14="http://schemas.microsoft.com/office/drawing/2010/main" val="0"/>
              </a:ext>
            </a:extLst>
          </a:blip>
          <a:stretch>
            <a:fillRect/>
          </a:stretch>
        </p:blipFill>
        <p:spPr>
          <a:xfrm rot="21285169">
            <a:off x="2598587" y="2500723"/>
            <a:ext cx="2142434" cy="3750465"/>
          </a:xfrm>
          <a:ln w="152400">
            <a:solidFill>
              <a:schemeClr val="bg1"/>
            </a:solidFill>
          </a:ln>
        </p:spPr>
      </p:pic>
      <p:sp>
        <p:nvSpPr>
          <p:cNvPr id="11" name="TextBox 10"/>
          <p:cNvSpPr txBox="1"/>
          <p:nvPr/>
        </p:nvSpPr>
        <p:spPr>
          <a:xfrm rot="286110">
            <a:off x="279914" y="3864648"/>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
        <p:nvSpPr>
          <p:cNvPr id="12" name="TextBox 11"/>
          <p:cNvSpPr txBox="1"/>
          <p:nvPr/>
        </p:nvSpPr>
        <p:spPr>
          <a:xfrm rot="21360965">
            <a:off x="2704294" y="6248963"/>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Tree>
    <p:extLst>
      <p:ext uri="{BB962C8B-B14F-4D97-AF65-F5344CB8AC3E}">
        <p14:creationId xmlns:p14="http://schemas.microsoft.com/office/powerpoint/2010/main" val="249539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6375" y="812800"/>
            <a:ext cx="5483225" cy="1162050"/>
          </a:xfrm>
        </p:spPr>
        <p:txBody>
          <a:bodyPr/>
          <a:lstStyle/>
          <a:p>
            <a:r>
              <a:rPr lang="en-US" dirty="0" smtClean="0"/>
              <a:t>Final Newspaper</a:t>
            </a:r>
            <a:endParaRPr lang="en-US" dirty="0"/>
          </a:p>
        </p:txBody>
      </p:sp>
      <p:sp>
        <p:nvSpPr>
          <p:cNvPr id="3" name="Text Placeholder 2"/>
          <p:cNvSpPr>
            <a:spLocks noGrp="1"/>
          </p:cNvSpPr>
          <p:nvPr>
            <p:ph type="body" sz="half" idx="4294967295"/>
          </p:nvPr>
        </p:nvSpPr>
        <p:spPr>
          <a:xfrm>
            <a:off x="5018181" y="2003426"/>
            <a:ext cx="3565525" cy="2379662"/>
          </a:xfrm>
        </p:spPr>
        <p:txBody>
          <a:bodyPr>
            <a:normAutofit fontScale="85000" lnSpcReduction="10000"/>
          </a:bodyPr>
          <a:lstStyle/>
          <a:p>
            <a:pPr marL="342900" indent="-342900">
              <a:buFont typeface="Arial" panose="020B0604020202020204" pitchFamily="34" charset="0"/>
              <a:buChar char="•"/>
            </a:pPr>
            <a:r>
              <a:rPr lang="en-US" dirty="0"/>
              <a:t>Grain Grower’s Guide</a:t>
            </a:r>
          </a:p>
          <a:p>
            <a:pPr marL="800100" lvl="1" indent="-342900">
              <a:buFont typeface="Arial" panose="020B0604020202020204" pitchFamily="34" charset="0"/>
              <a:buChar char="•"/>
            </a:pPr>
            <a:r>
              <a:rPr lang="en-US" sz="2000" dirty="0"/>
              <a:t>How was </a:t>
            </a:r>
            <a:r>
              <a:rPr lang="en-US" sz="2000" dirty="0" smtClean="0"/>
              <a:t>this </a:t>
            </a:r>
            <a:r>
              <a:rPr lang="en-US" sz="2000" dirty="0"/>
              <a:t>relevant to the suffrage movement?</a:t>
            </a:r>
          </a:p>
          <a:p>
            <a:pPr marL="800100" lvl="1" indent="-342900">
              <a:buFont typeface="Arial" panose="020B0604020202020204" pitchFamily="34" charset="0"/>
              <a:buChar char="•"/>
            </a:pPr>
            <a:r>
              <a:rPr lang="en-US" sz="2000" dirty="0"/>
              <a:t>How was this used as a communication tool? </a:t>
            </a:r>
          </a:p>
          <a:p>
            <a:pPr marL="342900" indent="-342900">
              <a:buFont typeface="Arial" panose="020B0604020202020204" pitchFamily="34" charset="0"/>
              <a:buChar char="•"/>
            </a:pPr>
            <a:r>
              <a:rPr lang="en-US" dirty="0"/>
              <a:t>We will put all of our articles to form one large newspaper. </a:t>
            </a:r>
          </a:p>
          <a:p>
            <a:endParaRPr lang="en-US" dirty="0"/>
          </a:p>
        </p:txBody>
      </p:sp>
      <p:pic>
        <p:nvPicPr>
          <p:cNvPr id="3074" name="Picture 2"/>
          <p:cNvPicPr>
            <a:picLocks noGrp="1" noChangeAspect="1" noChangeArrowheads="1"/>
          </p:cNvPicPr>
          <p:nvPr>
            <p:ph type="pic" sz="quarter" idx="4294967295"/>
          </p:nvPr>
        </p:nvPicPr>
        <p:blipFill>
          <a:blip r:embed="rId2" cstate="email">
            <a:extLst>
              <a:ext uri="{28A0092B-C50C-407E-A947-70E740481C1C}">
                <a14:useLocalDpi xmlns:a14="http://schemas.microsoft.com/office/drawing/2010/main" val="0"/>
              </a:ext>
            </a:extLst>
          </a:blip>
          <a:srcRect l="1031" r="1031"/>
          <a:stretch>
            <a:fillRect/>
          </a:stretch>
        </p:blipFill>
        <p:spPr bwMode="auto">
          <a:xfrm rot="21298825">
            <a:off x="914400" y="392114"/>
            <a:ext cx="3468688" cy="5124450"/>
          </a:xfrm>
          <a:prstGeom prst="rect">
            <a:avLst/>
          </a:prstGeom>
          <a:noFill/>
          <a:ln w="152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342027">
            <a:off x="1133898" y="5491467"/>
            <a:ext cx="3105337" cy="184666"/>
          </a:xfrm>
          <a:prstGeom prst="rect">
            <a:avLst/>
          </a:prstGeom>
          <a:noFill/>
        </p:spPr>
        <p:txBody>
          <a:bodyPr wrap="none" rtlCol="0">
            <a:spAutoFit/>
          </a:bodyPr>
          <a:lstStyle/>
          <a:p>
            <a:r>
              <a:rPr lang="en-US" sz="600" dirty="0" smtClean="0"/>
              <a:t>University </a:t>
            </a:r>
            <a:r>
              <a:rPr lang="en-US" sz="600" dirty="0"/>
              <a:t>of </a:t>
            </a:r>
            <a:r>
              <a:rPr lang="en-US" sz="600" dirty="0" smtClean="0"/>
              <a:t>Saskatchewan, University </a:t>
            </a:r>
            <a:r>
              <a:rPr lang="en-US" sz="600" dirty="0"/>
              <a:t>Library Special </a:t>
            </a:r>
            <a:r>
              <a:rPr lang="en-US" sz="600" dirty="0" smtClean="0"/>
              <a:t>Collections</a:t>
            </a:r>
            <a:r>
              <a:rPr lang="en-US" sz="600" dirty="0"/>
              <a:t>, </a:t>
            </a:r>
            <a:r>
              <a:rPr lang="en-US" sz="600" dirty="0" err="1"/>
              <a:t>Shortt</a:t>
            </a:r>
            <a:r>
              <a:rPr lang="en-US" sz="600" dirty="0"/>
              <a:t> Library of </a:t>
            </a:r>
            <a:r>
              <a:rPr lang="en-US" sz="600" dirty="0" err="1"/>
              <a:t>Canadiana</a:t>
            </a:r>
            <a:r>
              <a:rPr lang="en-US" sz="600" dirty="0"/>
              <a: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2872136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2833"/>
            <a:ext cx="7313613" cy="868362"/>
          </a:xfrm>
        </p:spPr>
        <p:txBody>
          <a:bodyPr/>
          <a:lstStyle/>
          <a:p>
            <a:r>
              <a:rPr lang="en-US" dirty="0"/>
              <a:t>What Can You Do? </a:t>
            </a:r>
          </a:p>
        </p:txBody>
      </p:sp>
      <p:sp>
        <p:nvSpPr>
          <p:cNvPr id="3" name="Content Placeholder 2"/>
          <p:cNvSpPr>
            <a:spLocks noGrp="1"/>
          </p:cNvSpPr>
          <p:nvPr>
            <p:ph idx="1"/>
          </p:nvPr>
        </p:nvSpPr>
        <p:spPr>
          <a:xfrm>
            <a:off x="914400" y="1095720"/>
            <a:ext cx="7313613" cy="4056062"/>
          </a:xfrm>
        </p:spPr>
        <p:txBody>
          <a:bodyPr/>
          <a:lstStyle/>
          <a:p>
            <a:r>
              <a:rPr lang="en-US" dirty="0"/>
              <a:t>Is there still work to do with equality in Canada? </a:t>
            </a:r>
          </a:p>
          <a:p>
            <a:pPr lvl="1"/>
            <a:r>
              <a:rPr lang="en-US" dirty="0"/>
              <a:t>Are women really equal? </a:t>
            </a:r>
          </a:p>
          <a:p>
            <a:pPr lvl="1"/>
            <a:r>
              <a:rPr lang="en-US" dirty="0"/>
              <a:t>What can you do to support equality in your community? </a:t>
            </a:r>
          </a:p>
          <a:p>
            <a:r>
              <a:rPr lang="en-US" dirty="0"/>
              <a:t>Canada has evolved with voting rights, is there still more that we can do? </a:t>
            </a: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558" y="5602287"/>
            <a:ext cx="1510188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K:\desktop\Exhibits\Suffrage\Panels and Biographies\National Brand Design\COLINS FILES\Sisters Logotype horiz Folder\Sisters Logotype horiz.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0467" y="3503763"/>
            <a:ext cx="7497546" cy="272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6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Canadian History</a:t>
            </a:r>
          </a:p>
        </p:txBody>
      </p:sp>
      <p:sp>
        <p:nvSpPr>
          <p:cNvPr id="3" name="Content Placeholder 2"/>
          <p:cNvSpPr>
            <a:spLocks noGrp="1"/>
          </p:cNvSpPr>
          <p:nvPr>
            <p:ph idx="1"/>
          </p:nvPr>
        </p:nvSpPr>
        <p:spPr>
          <a:xfrm>
            <a:off x="790576" y="1735138"/>
            <a:ext cx="7639050" cy="4056062"/>
          </a:xfrm>
        </p:spPr>
        <p:txBody>
          <a:bodyPr>
            <a:normAutofit/>
          </a:bodyPr>
          <a:lstStyle/>
          <a:p>
            <a:r>
              <a:rPr lang="en-US" dirty="0"/>
              <a:t>Women’s History</a:t>
            </a:r>
          </a:p>
          <a:p>
            <a:pPr lvl="1"/>
            <a:r>
              <a:rPr lang="en-US" dirty="0"/>
              <a:t>It is important to acknowledge these stories and share </a:t>
            </a:r>
            <a:r>
              <a:rPr lang="en-US" dirty="0" smtClean="0"/>
              <a:t>women’s perspectives. </a:t>
            </a:r>
            <a:endParaRPr lang="en-US" dirty="0"/>
          </a:p>
          <a:p>
            <a:pPr lvl="1"/>
            <a:r>
              <a:rPr lang="en-US" dirty="0" smtClean="0"/>
              <a:t>Women’s equality</a:t>
            </a:r>
            <a:endParaRPr lang="en-US" dirty="0"/>
          </a:p>
          <a:p>
            <a:r>
              <a:rPr lang="en-US" dirty="0" smtClean="0"/>
              <a:t>Indigenous </a:t>
            </a:r>
            <a:r>
              <a:rPr lang="en-US" dirty="0"/>
              <a:t>History </a:t>
            </a:r>
          </a:p>
          <a:p>
            <a:pPr lvl="1"/>
            <a:r>
              <a:rPr lang="en-US" dirty="0"/>
              <a:t>M</a:t>
            </a:r>
            <a:r>
              <a:rPr lang="en-US" dirty="0" smtClean="0"/>
              <a:t>any Indigenous women </a:t>
            </a:r>
            <a:r>
              <a:rPr lang="en-US" dirty="0"/>
              <a:t>fought for </a:t>
            </a:r>
            <a:r>
              <a:rPr lang="en-US" dirty="0" smtClean="0"/>
              <a:t>Indigenous women’s equality and rights. </a:t>
            </a:r>
            <a:endParaRPr lang="en-US" dirty="0"/>
          </a:p>
          <a:p>
            <a:pPr lvl="2"/>
            <a:r>
              <a:rPr lang="en-US" dirty="0" smtClean="0"/>
              <a:t>Indigenous </a:t>
            </a:r>
            <a:r>
              <a:rPr lang="en-US" dirty="0"/>
              <a:t>people </a:t>
            </a:r>
            <a:r>
              <a:rPr lang="en-US" dirty="0" smtClean="0"/>
              <a:t>voting</a:t>
            </a:r>
          </a:p>
          <a:p>
            <a:pPr lvl="2"/>
            <a:r>
              <a:rPr lang="en-US" dirty="0" smtClean="0"/>
              <a:t>Current activists today</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331339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Excluded</a:t>
            </a:r>
          </a:p>
        </p:txBody>
      </p:sp>
      <p:sp>
        <p:nvSpPr>
          <p:cNvPr id="3" name="Content Placeholder 2"/>
          <p:cNvSpPr>
            <a:spLocks noGrp="1"/>
          </p:cNvSpPr>
          <p:nvPr>
            <p:ph idx="1"/>
          </p:nvPr>
        </p:nvSpPr>
        <p:spPr>
          <a:xfrm>
            <a:off x="914400" y="1735138"/>
            <a:ext cx="7313613" cy="4208462"/>
          </a:xfrm>
        </p:spPr>
        <p:txBody>
          <a:bodyPr>
            <a:normAutofit lnSpcReduction="10000"/>
          </a:bodyPr>
          <a:lstStyle/>
          <a:p>
            <a:r>
              <a:rPr lang="en-US" dirty="0"/>
              <a:t>Groups throughout Canadian history were faced with obstacles to achieve their full rights and to be able to vote in Canada. Some groups were not able to vote in Canada for a long time, while others had limited franchise. </a:t>
            </a:r>
          </a:p>
          <a:p>
            <a:pPr lvl="1"/>
            <a:r>
              <a:rPr lang="en-US" dirty="0"/>
              <a:t>Some of the reasons for this included: </a:t>
            </a:r>
          </a:p>
          <a:p>
            <a:pPr lvl="2"/>
            <a:r>
              <a:rPr lang="en-US" dirty="0"/>
              <a:t>Language </a:t>
            </a:r>
          </a:p>
          <a:p>
            <a:pPr lvl="2"/>
            <a:r>
              <a:rPr lang="en-US" dirty="0"/>
              <a:t>Culture </a:t>
            </a:r>
          </a:p>
          <a:p>
            <a:pPr lvl="2"/>
            <a:r>
              <a:rPr lang="en-US" dirty="0"/>
              <a:t>Ethnicity  </a:t>
            </a:r>
          </a:p>
          <a:p>
            <a:pPr lvl="2"/>
            <a:r>
              <a:rPr lang="en-US" dirty="0"/>
              <a:t>Religious Beliefs </a:t>
            </a:r>
          </a:p>
          <a:p>
            <a:pPr lvl="2"/>
            <a:r>
              <a:rPr lang="en-US" dirty="0"/>
              <a:t>Disabilities </a:t>
            </a:r>
          </a:p>
          <a:p>
            <a:pPr lvl="2"/>
            <a:endParaRPr lang="en-US" dirty="0"/>
          </a:p>
          <a:p>
            <a:pPr lvl="2"/>
            <a:endParaRPr lang="en-US" dirty="0"/>
          </a:p>
          <a:p>
            <a:pPr marL="914400" lvl="2" indent="0">
              <a:buNone/>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164867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4294967295"/>
          </p:nvPr>
        </p:nvPicPr>
        <p:blipFill>
          <a:blip r:embed="rId2" cstate="email">
            <a:extLst>
              <a:ext uri="{28A0092B-C50C-407E-A947-70E740481C1C}">
                <a14:useLocalDpi xmlns:a14="http://schemas.microsoft.com/office/drawing/2010/main" val="0"/>
              </a:ext>
            </a:extLst>
          </a:blip>
          <a:srcRect l="4834" r="4834"/>
          <a:stretch>
            <a:fillRect/>
          </a:stretch>
        </p:blipFill>
        <p:spPr bwMode="auto">
          <a:xfrm rot="21421631">
            <a:off x="739428" y="462813"/>
            <a:ext cx="3468688" cy="5124450"/>
          </a:xfrm>
          <a:prstGeom prst="rect">
            <a:avLst/>
          </a:prstGeom>
          <a:noFill/>
          <a:ln w="152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4294967295"/>
          </p:nvPr>
        </p:nvSpPr>
        <p:spPr>
          <a:xfrm>
            <a:off x="4854408" y="2670484"/>
            <a:ext cx="3565525" cy="2162175"/>
          </a:xfrm>
        </p:spPr>
        <p:txBody>
          <a:bodyPr>
            <a:normAutofit fontScale="92500" lnSpcReduction="20000"/>
          </a:bodyPr>
          <a:lstStyle/>
          <a:p>
            <a:r>
              <a:rPr lang="en-US" dirty="0"/>
              <a:t>This activity will look at the women who fought for the vote and rights in Canada. As well as the women who continue to fight for women’s rights and equality today. </a:t>
            </a:r>
          </a:p>
          <a:p>
            <a:endParaRPr lang="en-US" dirty="0"/>
          </a:p>
        </p:txBody>
      </p:sp>
      <p:sp>
        <p:nvSpPr>
          <p:cNvPr id="2" name="Title 1"/>
          <p:cNvSpPr>
            <a:spLocks noGrp="1"/>
          </p:cNvSpPr>
          <p:nvPr>
            <p:ph type="title" idx="4294967295"/>
          </p:nvPr>
        </p:nvSpPr>
        <p:spPr>
          <a:xfrm>
            <a:off x="4854408" y="1369327"/>
            <a:ext cx="3565525" cy="1162050"/>
          </a:xfrm>
        </p:spPr>
        <p:txBody>
          <a:bodyPr/>
          <a:lstStyle/>
          <a:p>
            <a:r>
              <a:rPr lang="en-US" dirty="0" smtClean="0"/>
              <a:t>Activity</a:t>
            </a:r>
            <a:endParaRPr lang="en-US" dirty="0"/>
          </a:p>
        </p:txBody>
      </p:sp>
      <p:pic>
        <p:nvPicPr>
          <p:cNvPr id="8" name="Picture 7"/>
          <p:cNvPicPr>
            <a:picLocks noChangeAspect="1"/>
          </p:cNvPicPr>
          <p:nvPr/>
        </p:nvPicPr>
        <p:blipFill>
          <a:blip r:embed="rId3"/>
          <a:stretch>
            <a:fillRect/>
          </a:stretch>
        </p:blipFill>
        <p:spPr>
          <a:xfrm>
            <a:off x="8225897" y="6163253"/>
            <a:ext cx="715618" cy="548640"/>
          </a:xfrm>
          <a:prstGeom prst="rect">
            <a:avLst/>
          </a:prstGeom>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97235" y="5660282"/>
            <a:ext cx="1566454" cy="184666"/>
          </a:xfrm>
          <a:prstGeom prst="rect">
            <a:avLst/>
          </a:prstGeom>
          <a:noFill/>
        </p:spPr>
        <p:txBody>
          <a:bodyPr wrap="none" rtlCol="0">
            <a:spAutoFit/>
          </a:bodyPr>
          <a:lstStyle/>
          <a:p>
            <a:r>
              <a:rPr lang="en-US" sz="600" dirty="0" smtClean="0"/>
              <a:t>Photo courtesy: Diefenbaker Canada Centre </a:t>
            </a:r>
            <a:endParaRPr lang="en-US" sz="600" dirty="0"/>
          </a:p>
        </p:txBody>
      </p:sp>
    </p:spTree>
    <p:extLst>
      <p:ext uri="{BB962C8B-B14F-4D97-AF65-F5344CB8AC3E}">
        <p14:creationId xmlns:p14="http://schemas.microsoft.com/office/powerpoint/2010/main" val="255067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Task</a:t>
            </a:r>
          </a:p>
        </p:txBody>
      </p:sp>
      <p:sp>
        <p:nvSpPr>
          <p:cNvPr id="3" name="Content Placeholder 2"/>
          <p:cNvSpPr>
            <a:spLocks noGrp="1"/>
          </p:cNvSpPr>
          <p:nvPr>
            <p:ph idx="1"/>
          </p:nvPr>
        </p:nvSpPr>
        <p:spPr/>
        <p:txBody>
          <a:bodyPr>
            <a:normAutofit fontScale="85000" lnSpcReduction="20000"/>
          </a:bodyPr>
          <a:lstStyle/>
          <a:p>
            <a:r>
              <a:rPr lang="en-US" dirty="0"/>
              <a:t>You will be separated into 5 different groups. </a:t>
            </a:r>
          </a:p>
          <a:p>
            <a:r>
              <a:rPr lang="en-US" dirty="0"/>
              <a:t>Each group will get a package that looks at different groups of people who either:</a:t>
            </a:r>
          </a:p>
          <a:p>
            <a:pPr lvl="1"/>
            <a:r>
              <a:rPr lang="en-US" dirty="0"/>
              <a:t>Were involved in the suffrage movement, or </a:t>
            </a:r>
          </a:p>
          <a:p>
            <a:pPr lvl="1"/>
            <a:r>
              <a:rPr lang="en-US" dirty="0"/>
              <a:t>Are strong activists today. </a:t>
            </a:r>
          </a:p>
          <a:p>
            <a:r>
              <a:rPr lang="en-US" dirty="0"/>
              <a:t>Your group will answer questions pertaining to that group of people. </a:t>
            </a:r>
          </a:p>
          <a:p>
            <a:r>
              <a:rPr lang="en-US" dirty="0"/>
              <a:t>Your group will then make a newspaper article that describes a person, group, or image that was a part of the suffrage movement. </a:t>
            </a:r>
          </a:p>
          <a:p>
            <a:r>
              <a:rPr lang="en-US" dirty="0"/>
              <a:t>End: Present your article! We will put our articles </a:t>
            </a:r>
            <a:r>
              <a:rPr lang="en-US" dirty="0" smtClean="0"/>
              <a:t>together to form a </a:t>
            </a:r>
            <a:r>
              <a:rPr lang="en-US" i="1" dirty="0" smtClean="0"/>
              <a:t>Grain Grower’s Guide</a:t>
            </a:r>
            <a:r>
              <a:rPr lang="en-US" dirty="0" smtClean="0"/>
              <a:t>.</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1605123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for Each Group</a:t>
            </a:r>
          </a:p>
        </p:txBody>
      </p:sp>
      <p:sp>
        <p:nvSpPr>
          <p:cNvPr id="3" name="Content Placeholder 2"/>
          <p:cNvSpPr>
            <a:spLocks noGrp="1"/>
          </p:cNvSpPr>
          <p:nvPr>
            <p:ph idx="1"/>
          </p:nvPr>
        </p:nvSpPr>
        <p:spPr/>
        <p:txBody>
          <a:bodyPr>
            <a:normAutofit lnSpcReduction="10000"/>
          </a:bodyPr>
          <a:lstStyle/>
          <a:p>
            <a:r>
              <a:rPr lang="en-US" dirty="0"/>
              <a:t>Gathering Information from </a:t>
            </a:r>
            <a:r>
              <a:rPr lang="en-US" dirty="0" smtClean="0"/>
              <a:t>articles </a:t>
            </a:r>
            <a:endParaRPr lang="en-US" dirty="0"/>
          </a:p>
          <a:p>
            <a:pPr lvl="1"/>
            <a:r>
              <a:rPr lang="en-US" dirty="0"/>
              <a:t>Read over information package. </a:t>
            </a:r>
          </a:p>
          <a:p>
            <a:r>
              <a:rPr lang="en-US" dirty="0"/>
              <a:t>Note Taker</a:t>
            </a:r>
          </a:p>
          <a:p>
            <a:pPr lvl="1"/>
            <a:r>
              <a:rPr lang="en-US" dirty="0"/>
              <a:t>Take notes from the information. </a:t>
            </a:r>
          </a:p>
          <a:p>
            <a:r>
              <a:rPr lang="en-US" dirty="0"/>
              <a:t>Writer</a:t>
            </a:r>
          </a:p>
          <a:p>
            <a:pPr lvl="1"/>
            <a:r>
              <a:rPr lang="en-US" dirty="0"/>
              <a:t>Document what to include in your </a:t>
            </a:r>
            <a:r>
              <a:rPr lang="en-US" dirty="0" smtClean="0"/>
              <a:t>newspaper article</a:t>
            </a:r>
            <a:r>
              <a:rPr lang="en-US" dirty="0"/>
              <a:t>. </a:t>
            </a:r>
          </a:p>
          <a:p>
            <a:r>
              <a:rPr lang="en-US" dirty="0"/>
              <a:t>Drawer/Designer </a:t>
            </a:r>
          </a:p>
          <a:p>
            <a:pPr lvl="1"/>
            <a:r>
              <a:rPr lang="en-US" dirty="0"/>
              <a:t>You will design the top corner that describes the main focus of your article. </a:t>
            </a:r>
          </a:p>
          <a:p>
            <a:endParaRPr 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11686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12083" y="600833"/>
            <a:ext cx="4048487" cy="1747837"/>
          </a:xfrm>
        </p:spPr>
        <p:txBody>
          <a:bodyPr/>
          <a:lstStyle/>
          <a:p>
            <a:r>
              <a:rPr lang="en-US" sz="3600" dirty="0" smtClean="0"/>
              <a:t>Group 1</a:t>
            </a:r>
            <a:r>
              <a:rPr lang="en-US" sz="3600" dirty="0"/>
              <a:t>: </a:t>
            </a:r>
            <a:r>
              <a:rPr lang="en-US" sz="3600" dirty="0" smtClean="0"/>
              <a:t/>
            </a:r>
            <a:br>
              <a:rPr lang="en-US" sz="3600" dirty="0" smtClean="0"/>
            </a:br>
            <a:r>
              <a:rPr lang="en-US" sz="3600" dirty="0" smtClean="0"/>
              <a:t>Violet McNaughton</a:t>
            </a:r>
            <a:r>
              <a:rPr lang="en-US" dirty="0"/>
              <a:t/>
            </a:r>
            <a:br>
              <a:rPr lang="en-US" dirty="0"/>
            </a:br>
            <a:endParaRPr lang="en-US" dirty="0"/>
          </a:p>
        </p:txBody>
      </p:sp>
      <p:sp>
        <p:nvSpPr>
          <p:cNvPr id="3" name="Text Placeholder 2"/>
          <p:cNvSpPr>
            <a:spLocks noGrp="1"/>
          </p:cNvSpPr>
          <p:nvPr>
            <p:ph type="body" sz="half" idx="4294967295"/>
          </p:nvPr>
        </p:nvSpPr>
        <p:spPr>
          <a:xfrm>
            <a:off x="4609484" y="1905770"/>
            <a:ext cx="4181906" cy="3716337"/>
          </a:xfrm>
        </p:spPr>
        <p:txBody>
          <a:bodyPr>
            <a:normAutofit fontScale="55000" lnSpcReduction="20000"/>
          </a:bodyPr>
          <a:lstStyle/>
          <a:p>
            <a:pPr>
              <a:lnSpc>
                <a:spcPct val="120000"/>
              </a:lnSpc>
              <a:spcBef>
                <a:spcPts val="1200"/>
              </a:spcBef>
            </a:pPr>
            <a:r>
              <a:rPr lang="en-US" sz="4200" dirty="0" smtClean="0"/>
              <a:t>This </a:t>
            </a:r>
            <a:r>
              <a:rPr lang="en-US" sz="4200" dirty="0"/>
              <a:t>package will look at Violet McNaughton in </a:t>
            </a:r>
            <a:r>
              <a:rPr lang="en-US" sz="4200" dirty="0" smtClean="0"/>
              <a:t>particular. Some </a:t>
            </a:r>
            <a:r>
              <a:rPr lang="en-US" sz="4200" dirty="0"/>
              <a:t>questions to consider when looking at the </a:t>
            </a:r>
            <a:r>
              <a:rPr lang="en-US" sz="4200" dirty="0" smtClean="0"/>
              <a:t>images include</a:t>
            </a:r>
            <a:r>
              <a:rPr lang="en-US" sz="4200" dirty="0"/>
              <a:t>:</a:t>
            </a:r>
          </a:p>
          <a:p>
            <a:pPr marL="736600" lvl="1" indent="-285750">
              <a:buFont typeface="Arial"/>
              <a:buChar char="•"/>
            </a:pPr>
            <a:r>
              <a:rPr lang="en-US" sz="4000" dirty="0" smtClean="0"/>
              <a:t>How </a:t>
            </a:r>
            <a:r>
              <a:rPr lang="en-US" sz="4000" dirty="0"/>
              <a:t>was this woman influential? </a:t>
            </a:r>
          </a:p>
          <a:p>
            <a:pPr marL="736600" lvl="1" indent="-285750">
              <a:buFont typeface="Arial"/>
              <a:buChar char="•"/>
            </a:pPr>
            <a:r>
              <a:rPr lang="en-US" sz="4000" dirty="0" smtClean="0"/>
              <a:t>What </a:t>
            </a:r>
            <a:r>
              <a:rPr lang="en-US" sz="4000" dirty="0"/>
              <a:t>did she accomplish in Saskatchewan? </a:t>
            </a:r>
          </a:p>
          <a:p>
            <a:pPr marL="736600" lvl="1" indent="-285750">
              <a:buFont typeface="Arial"/>
              <a:buChar char="•"/>
            </a:pPr>
            <a:r>
              <a:rPr lang="en-US" sz="4000" dirty="0" smtClean="0"/>
              <a:t>Whose </a:t>
            </a:r>
            <a:r>
              <a:rPr lang="en-US" sz="4000" dirty="0"/>
              <a:t>perspective is missing? </a:t>
            </a:r>
          </a:p>
          <a:p>
            <a:endParaRPr lang="en-US" dirty="0"/>
          </a:p>
        </p:txBody>
      </p:sp>
      <p:pic>
        <p:nvPicPr>
          <p:cNvPr id="13" name="Picture Placeholder 12"/>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rcRect t="2294" b="2294"/>
          <a:stretch>
            <a:fillRect/>
          </a:stretch>
        </p:blipFill>
        <p:spPr>
          <a:xfrm rot="21355477">
            <a:off x="865685" y="477269"/>
            <a:ext cx="3468688" cy="5124450"/>
          </a:xfrm>
          <a:ln w="152400">
            <a:solidFill>
              <a:schemeClr val="bg1"/>
            </a:solidFill>
          </a:ln>
        </p:spPr>
      </p:pic>
      <p:sp>
        <p:nvSpPr>
          <p:cNvPr id="4" name="TextBox 3"/>
          <p:cNvSpPr txBox="1"/>
          <p:nvPr/>
        </p:nvSpPr>
        <p:spPr>
          <a:xfrm rot="21440483">
            <a:off x="975223" y="5626165"/>
            <a:ext cx="1524776" cy="184666"/>
          </a:xfrm>
          <a:prstGeom prst="rect">
            <a:avLst/>
          </a:prstGeom>
          <a:noFill/>
        </p:spPr>
        <p:txBody>
          <a:bodyPr wrap="none" rtlCol="0">
            <a:spAutoFit/>
          </a:bodyPr>
          <a:lstStyle/>
          <a:p>
            <a:r>
              <a:rPr lang="en-US" sz="600" dirty="0" smtClean="0"/>
              <a:t>Photo courtesy: Diefenbaker Canada Centre</a:t>
            </a:r>
            <a:endParaRPr lang="en-US" sz="600"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8225897" y="6163253"/>
            <a:ext cx="715618" cy="548640"/>
          </a:xfrm>
          <a:prstGeom prst="rect">
            <a:avLst/>
          </a:prstGeom>
        </p:spPr>
      </p:pic>
    </p:spTree>
    <p:extLst>
      <p:ext uri="{BB962C8B-B14F-4D97-AF65-F5344CB8AC3E}">
        <p14:creationId xmlns:p14="http://schemas.microsoft.com/office/powerpoint/2010/main" val="313221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60372" y="88948"/>
            <a:ext cx="3565525" cy="2986087"/>
          </a:xfrm>
        </p:spPr>
        <p:txBody>
          <a:bodyPr/>
          <a:lstStyle/>
          <a:p>
            <a:r>
              <a:rPr lang="en-US" dirty="0"/>
              <a:t>Group </a:t>
            </a:r>
            <a:r>
              <a:rPr lang="en-US" dirty="0" smtClean="0"/>
              <a:t>2: </a:t>
            </a:r>
            <a:br>
              <a:rPr lang="en-US" dirty="0" smtClean="0"/>
            </a:br>
            <a:r>
              <a:rPr lang="en-US" dirty="0" err="1" smtClean="0"/>
              <a:t>Zoa</a:t>
            </a:r>
            <a:r>
              <a:rPr lang="en-US" dirty="0" smtClean="0"/>
              <a:t> Haight</a:t>
            </a:r>
            <a:r>
              <a:rPr lang="en-US" dirty="0"/>
              <a:t/>
            </a:r>
            <a:br>
              <a:rPr lang="en-US" dirty="0"/>
            </a:br>
            <a:r>
              <a:rPr lang="en-US" dirty="0"/>
              <a:t> </a:t>
            </a:r>
          </a:p>
        </p:txBody>
      </p:sp>
      <p:sp>
        <p:nvSpPr>
          <p:cNvPr id="3" name="Text Placeholder 2"/>
          <p:cNvSpPr>
            <a:spLocks noGrp="1"/>
          </p:cNvSpPr>
          <p:nvPr>
            <p:ph type="body" sz="half" idx="4294967295"/>
          </p:nvPr>
        </p:nvSpPr>
        <p:spPr>
          <a:xfrm>
            <a:off x="4660372" y="2038545"/>
            <a:ext cx="3565525" cy="3546475"/>
          </a:xfrm>
        </p:spPr>
        <p:txBody>
          <a:bodyPr>
            <a:normAutofit/>
          </a:bodyPr>
          <a:lstStyle/>
          <a:p>
            <a:pPr>
              <a:buFont typeface="Arial"/>
              <a:buChar char="•"/>
            </a:pPr>
            <a:r>
              <a:rPr lang="en-US" sz="1900" dirty="0" err="1" smtClean="0"/>
              <a:t>Zoa</a:t>
            </a:r>
            <a:r>
              <a:rPr lang="en-US" sz="1900" dirty="0" smtClean="0"/>
              <a:t> </a:t>
            </a:r>
            <a:r>
              <a:rPr lang="en-US" sz="1900" dirty="0"/>
              <a:t>Haight was involved within the Saskatchewan movement. She was critical in presenting the 10,000 signatures to the premier of Saskatchewan, Walter Scott. </a:t>
            </a:r>
            <a:r>
              <a:rPr lang="en-US" sz="1900" dirty="0" smtClean="0"/>
              <a:t>Questions </a:t>
            </a:r>
            <a:r>
              <a:rPr lang="en-US" sz="1900" dirty="0"/>
              <a:t>to consider: </a:t>
            </a:r>
          </a:p>
          <a:p>
            <a:pPr lvl="1">
              <a:buFont typeface="Arial"/>
              <a:buChar char="•"/>
            </a:pPr>
            <a:r>
              <a:rPr lang="en-US" sz="1500" dirty="0"/>
              <a:t>How </a:t>
            </a:r>
            <a:r>
              <a:rPr lang="en-US" sz="1500" dirty="0" smtClean="0"/>
              <a:t>was </a:t>
            </a:r>
            <a:r>
              <a:rPr lang="en-US" sz="1500" dirty="0"/>
              <a:t>this woman influential? </a:t>
            </a:r>
          </a:p>
          <a:p>
            <a:pPr lvl="1">
              <a:buFont typeface="Arial"/>
              <a:buChar char="•"/>
            </a:pPr>
            <a:r>
              <a:rPr lang="en-US" sz="1500" dirty="0"/>
              <a:t>What did she accomplish in Saskatchewan? </a:t>
            </a:r>
          </a:p>
          <a:p>
            <a:pPr lvl="1">
              <a:buFont typeface="Arial"/>
              <a:buChar char="•"/>
            </a:pPr>
            <a:r>
              <a:rPr lang="en-US" sz="1500" dirty="0"/>
              <a:t>Whose perspective is missing? </a:t>
            </a:r>
          </a:p>
          <a:p>
            <a:endParaRPr lang="en-US" dirty="0"/>
          </a:p>
        </p:txBody>
      </p:sp>
      <p:pic>
        <p:nvPicPr>
          <p:cNvPr id="8" name="Picture Placeholder 7"/>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tretch>
            <a:fillRect/>
          </a:stretch>
        </p:blipFill>
        <p:spPr>
          <a:xfrm rot="21346959">
            <a:off x="878519" y="536575"/>
            <a:ext cx="3309540" cy="5124450"/>
          </a:xfrm>
          <a:ln w="152400">
            <a:solidFill>
              <a:schemeClr val="bg1"/>
            </a:solidFill>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8225897" y="6163253"/>
            <a:ext cx="715618" cy="548640"/>
          </a:xfrm>
          <a:prstGeom prst="rect">
            <a:avLst/>
          </a:prstGeom>
        </p:spPr>
      </p:pic>
      <p:sp>
        <p:nvSpPr>
          <p:cNvPr id="10" name="TextBox 9"/>
          <p:cNvSpPr txBox="1"/>
          <p:nvPr/>
        </p:nvSpPr>
        <p:spPr>
          <a:xfrm rot="21329989">
            <a:off x="914400" y="5703336"/>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Tree>
    <p:extLst>
      <p:ext uri="{BB962C8B-B14F-4D97-AF65-F5344CB8AC3E}">
        <p14:creationId xmlns:p14="http://schemas.microsoft.com/office/powerpoint/2010/main" val="2959208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9816" y="382994"/>
            <a:ext cx="3923334" cy="2986087"/>
          </a:xfrm>
        </p:spPr>
        <p:txBody>
          <a:bodyPr/>
          <a:lstStyle/>
          <a:p>
            <a:r>
              <a:rPr lang="en-US" dirty="0"/>
              <a:t>Group 3</a:t>
            </a:r>
            <a:r>
              <a:rPr lang="en-US" dirty="0" smtClean="0"/>
              <a:t>:</a:t>
            </a:r>
            <a:br>
              <a:rPr lang="en-US" dirty="0" smtClean="0"/>
            </a:br>
            <a:r>
              <a:rPr lang="en-US" dirty="0" smtClean="0"/>
              <a:t> Erma Stocking</a:t>
            </a:r>
            <a:r>
              <a:rPr lang="en-US" dirty="0"/>
              <a:t/>
            </a:r>
            <a:br>
              <a:rPr lang="en-US" dirty="0"/>
            </a:br>
            <a:r>
              <a:rPr lang="en-US" dirty="0"/>
              <a:t> </a:t>
            </a:r>
          </a:p>
        </p:txBody>
      </p:sp>
      <p:sp>
        <p:nvSpPr>
          <p:cNvPr id="3" name="Text Placeholder 2"/>
          <p:cNvSpPr>
            <a:spLocks noGrp="1"/>
          </p:cNvSpPr>
          <p:nvPr>
            <p:ph type="body" sz="half" idx="4294967295"/>
          </p:nvPr>
        </p:nvSpPr>
        <p:spPr>
          <a:xfrm>
            <a:off x="5018181" y="2205747"/>
            <a:ext cx="3565525" cy="3546475"/>
          </a:xfrm>
        </p:spPr>
        <p:txBody>
          <a:bodyPr>
            <a:normAutofit/>
          </a:bodyPr>
          <a:lstStyle/>
          <a:p>
            <a:pPr>
              <a:buFont typeface="Arial"/>
              <a:buChar char="•"/>
            </a:pPr>
            <a:r>
              <a:rPr lang="en-US" sz="1900" dirty="0"/>
              <a:t> </a:t>
            </a:r>
            <a:r>
              <a:rPr lang="en-US" sz="1900" dirty="0" smtClean="0"/>
              <a:t>Erma Stocking </a:t>
            </a:r>
            <a:r>
              <a:rPr lang="en-US" sz="1900" dirty="0"/>
              <a:t>was involved within the Saskatchewan movement. She was critical in presenting the 10,000 signatures to the premier of Saskatchewan, Walter Scott. </a:t>
            </a:r>
            <a:r>
              <a:rPr lang="en-US" sz="1900" dirty="0" smtClean="0"/>
              <a:t>Questions </a:t>
            </a:r>
            <a:r>
              <a:rPr lang="en-US" sz="1900" dirty="0"/>
              <a:t>to consider: </a:t>
            </a:r>
          </a:p>
          <a:p>
            <a:pPr lvl="1">
              <a:buFont typeface="Arial"/>
              <a:buChar char="•"/>
            </a:pPr>
            <a:r>
              <a:rPr lang="en-US" sz="1500" dirty="0"/>
              <a:t>How </a:t>
            </a:r>
            <a:r>
              <a:rPr lang="en-US" sz="1500" dirty="0" smtClean="0"/>
              <a:t>was this woman </a:t>
            </a:r>
            <a:r>
              <a:rPr lang="en-US" sz="1500" dirty="0"/>
              <a:t>influential? </a:t>
            </a:r>
          </a:p>
          <a:p>
            <a:pPr lvl="1">
              <a:buFont typeface="Arial"/>
              <a:buChar char="•"/>
            </a:pPr>
            <a:r>
              <a:rPr lang="en-US" sz="1500" dirty="0"/>
              <a:t>What did </a:t>
            </a:r>
            <a:r>
              <a:rPr lang="en-US" sz="1500" dirty="0" smtClean="0"/>
              <a:t>she </a:t>
            </a:r>
            <a:r>
              <a:rPr lang="en-US" sz="1500" dirty="0"/>
              <a:t>accomplish in Saskatchewan? </a:t>
            </a:r>
          </a:p>
          <a:p>
            <a:pPr lvl="1">
              <a:buFont typeface="Arial"/>
              <a:buChar char="•"/>
            </a:pPr>
            <a:r>
              <a:rPr lang="en-US" sz="1500" dirty="0"/>
              <a:t>Whose perspective is missing? </a:t>
            </a:r>
          </a:p>
          <a:p>
            <a:endParaRPr lang="en-US" dirty="0"/>
          </a:p>
        </p:txBody>
      </p:sp>
      <p:pic>
        <p:nvPicPr>
          <p:cNvPr id="4" name="Picture Placeholder 3"/>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tretch>
            <a:fillRect/>
          </a:stretch>
        </p:blipFill>
        <p:spPr>
          <a:xfrm rot="21364655">
            <a:off x="832337" y="536575"/>
            <a:ext cx="3309540" cy="5124450"/>
          </a:xfrm>
          <a:ln w="152400">
            <a:solidFill>
              <a:schemeClr val="bg1"/>
            </a:solidFill>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 y="5943472"/>
            <a:ext cx="1829056" cy="91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8225897" y="6163253"/>
            <a:ext cx="715618" cy="548640"/>
          </a:xfrm>
          <a:prstGeom prst="rect">
            <a:avLst/>
          </a:prstGeom>
        </p:spPr>
      </p:pic>
      <p:sp>
        <p:nvSpPr>
          <p:cNvPr id="9" name="TextBox 8"/>
          <p:cNvSpPr txBox="1"/>
          <p:nvPr/>
        </p:nvSpPr>
        <p:spPr>
          <a:xfrm rot="21342971">
            <a:off x="914400" y="5692842"/>
            <a:ext cx="1544012" cy="184666"/>
          </a:xfrm>
          <a:prstGeom prst="rect">
            <a:avLst/>
          </a:prstGeom>
          <a:noFill/>
        </p:spPr>
        <p:txBody>
          <a:bodyPr wrap="none" rtlCol="0">
            <a:spAutoFit/>
          </a:bodyPr>
          <a:lstStyle/>
          <a:p>
            <a:r>
              <a:rPr lang="en-US" sz="600" dirty="0" smtClean="0"/>
              <a:t>Photo courtesy : Diefenbaker Canada Centre</a:t>
            </a:r>
            <a:endParaRPr lang="en-US" sz="600" dirty="0"/>
          </a:p>
        </p:txBody>
      </p:sp>
    </p:spTree>
    <p:extLst>
      <p:ext uri="{BB962C8B-B14F-4D97-AF65-F5344CB8AC3E}">
        <p14:creationId xmlns:p14="http://schemas.microsoft.com/office/powerpoint/2010/main" val="3526035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1764</TotalTime>
  <Words>710</Words>
  <Application>Microsoft Office PowerPoint</Application>
  <PresentationFormat>On-screen Show (4:3)</PresentationFormat>
  <Paragraphs>88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To Suffrage and Beyond</vt:lpstr>
      <vt:lpstr>Women in Canadian History</vt:lpstr>
      <vt:lpstr>Excluded</vt:lpstr>
      <vt:lpstr>Activity</vt:lpstr>
      <vt:lpstr>Your Task</vt:lpstr>
      <vt:lpstr>Roles for Each Group</vt:lpstr>
      <vt:lpstr>Group 1:  Violet McNaughton </vt:lpstr>
      <vt:lpstr>Group 2:  Zoa Haight  </vt:lpstr>
      <vt:lpstr>Group 3:  Erma Stocking  </vt:lpstr>
      <vt:lpstr>Group 4:  Francis Marion Beynon and Lillian Beynon Thomas </vt:lpstr>
      <vt:lpstr>Group 5:  Annie Hollis  and Alice Lawton </vt:lpstr>
      <vt:lpstr>Final Newspaper</vt:lpstr>
      <vt:lpstr>What Can You 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perspective is it anyway?</dc:title>
  <dc:creator>Natasha  Kostyniuk</dc:creator>
  <cp:lastModifiedBy>U of S, Diefenbaker Canada Centre</cp:lastModifiedBy>
  <cp:revision>127</cp:revision>
  <dcterms:created xsi:type="dcterms:W3CDTF">2016-08-15T16:22:37Z</dcterms:created>
  <dcterms:modified xsi:type="dcterms:W3CDTF">2017-03-17T21:41:30Z</dcterms:modified>
</cp:coreProperties>
</file>