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8" r:id="rId4"/>
    <p:sldId id="269" r:id="rId5"/>
    <p:sldId id="257" r:id="rId6"/>
    <p:sldId id="258" r:id="rId7"/>
    <p:sldId id="259" r:id="rId8"/>
    <p:sldId id="260" r:id="rId9"/>
    <p:sldId id="267" r:id="rId10"/>
    <p:sldId id="263" r:id="rId11"/>
    <p:sldId id="261" r:id="rId12"/>
    <p:sldId id="26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4BFD9-62C7-4904-9AAB-8AB5D81F5F9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2334-85CA-4CC6-9219-ABD878F4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2334-85CA-4CC6-9219-ABD878F4C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ou5.ca/binaura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356" y="2731219"/>
            <a:ext cx="6477000" cy="1914144"/>
          </a:xfrm>
        </p:spPr>
        <p:txBody>
          <a:bodyPr/>
          <a:lstStyle/>
          <a:p>
            <a:r>
              <a:rPr lang="en-US" dirty="0" smtClean="0"/>
              <a:t>Au Suffrage et au-</a:t>
            </a:r>
            <a:r>
              <a:rPr lang="en-US" dirty="0" err="1" smtClean="0"/>
              <a:t>delà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951" y="5029472"/>
            <a:ext cx="6477000" cy="11740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Nous </a:t>
            </a:r>
            <a:r>
              <a:rPr lang="fr-CA" dirty="0" smtClean="0"/>
              <a:t>allons</a:t>
            </a:r>
            <a:r>
              <a:rPr lang="en-US" dirty="0" smtClean="0"/>
              <a:t> </a:t>
            </a:r>
            <a:r>
              <a:rPr lang="fr-CA" dirty="0" smtClean="0"/>
              <a:t>regarder</a:t>
            </a:r>
            <a:r>
              <a:rPr lang="en-US" dirty="0" smtClean="0"/>
              <a:t> aux </a:t>
            </a:r>
            <a:r>
              <a:rPr lang="fr-CA" dirty="0" smtClean="0"/>
              <a:t>différentes</a:t>
            </a:r>
            <a:r>
              <a:rPr lang="en-US" dirty="0" smtClean="0"/>
              <a:t> femmes et aux </a:t>
            </a:r>
            <a:r>
              <a:rPr lang="fr-CA" dirty="0" smtClean="0"/>
              <a:t>groupes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fr-CA" dirty="0" smtClean="0"/>
              <a:t>joué</a:t>
            </a:r>
            <a:r>
              <a:rPr lang="en-US" dirty="0" smtClean="0"/>
              <a:t> un role </a:t>
            </a:r>
            <a:r>
              <a:rPr lang="fr-CA" dirty="0" smtClean="0"/>
              <a:t>importante</a:t>
            </a:r>
            <a:r>
              <a:rPr lang="en-US" dirty="0" smtClean="0"/>
              <a:t> dans le mouvement. Nous </a:t>
            </a:r>
            <a:r>
              <a:rPr lang="fr-CA" dirty="0" smtClean="0"/>
              <a:t>regarderons</a:t>
            </a:r>
            <a:r>
              <a:rPr lang="en-US" dirty="0" smtClean="0"/>
              <a:t> aussi à celles qui sont </a:t>
            </a:r>
            <a:r>
              <a:rPr lang="fr-CA" dirty="0" smtClean="0"/>
              <a:t>actives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aujourd’hui. </a:t>
            </a:r>
            <a:endParaRPr lang="en-US" dirty="0"/>
          </a:p>
        </p:txBody>
      </p:sp>
      <p:pic>
        <p:nvPicPr>
          <p:cNvPr id="4" name="Picture 3" descr="r-b4482_reduc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685385"/>
            <a:ext cx="4041775" cy="2838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1583" y="3472847"/>
            <a:ext cx="35317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from: http://</a:t>
            </a:r>
            <a:r>
              <a:rPr lang="en-US" sz="800" dirty="0" err="1"/>
              <a:t>www.saskarchives.com</a:t>
            </a:r>
            <a:r>
              <a:rPr lang="en-US" sz="800" dirty="0"/>
              <a:t>/sites/default/files/r-b4482_reduced.jpg</a:t>
            </a:r>
          </a:p>
        </p:txBody>
      </p:sp>
    </p:spTree>
    <p:extLst>
      <p:ext uri="{BB962C8B-B14F-4D97-AF65-F5344CB8AC3E}">
        <p14:creationId xmlns:p14="http://schemas.microsoft.com/office/powerpoint/2010/main" val="209931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Tâche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serez</a:t>
            </a:r>
            <a:r>
              <a:rPr lang="en-US" dirty="0" smtClean="0"/>
              <a:t> </a:t>
            </a:r>
            <a:r>
              <a:rPr lang="en-US" dirty="0" err="1" smtClean="0"/>
              <a:t>diviser</a:t>
            </a:r>
            <a:r>
              <a:rPr lang="en-US" dirty="0" smtClean="0"/>
              <a:t> en cinq </a:t>
            </a:r>
            <a:r>
              <a:rPr lang="en-US" dirty="0" err="1" smtClean="0"/>
              <a:t>groupes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err="1" smtClean="0"/>
              <a:t>recevra</a:t>
            </a:r>
            <a:r>
              <a:rPr lang="en-US" dirty="0" smtClean="0"/>
              <a:t> un </a:t>
            </a:r>
            <a:r>
              <a:rPr lang="en-US" dirty="0" err="1" smtClean="0"/>
              <a:t>paquet</a:t>
            </a:r>
            <a:r>
              <a:rPr lang="en-US" dirty="0" smtClean="0"/>
              <a:t> qui </a:t>
            </a:r>
            <a:r>
              <a:rPr lang="en-US" dirty="0" err="1" smtClean="0"/>
              <a:t>regarde</a:t>
            </a:r>
            <a:r>
              <a:rPr lang="en-US" dirty="0" smtClean="0"/>
              <a:t> aux different </a:t>
            </a:r>
            <a:r>
              <a:rPr lang="en-US" dirty="0" err="1" smtClean="0"/>
              <a:t>groupes</a:t>
            </a:r>
            <a:r>
              <a:rPr lang="en-US" dirty="0" smtClean="0"/>
              <a:t> des </a:t>
            </a:r>
            <a:r>
              <a:rPr lang="en-US" dirty="0" err="1" smtClean="0"/>
              <a:t>personnes</a:t>
            </a:r>
            <a:r>
              <a:rPr lang="en-US" dirty="0" smtClean="0"/>
              <a:t> qui: </a:t>
            </a:r>
          </a:p>
          <a:p>
            <a:pPr lvl="1"/>
            <a:r>
              <a:rPr lang="en-US" dirty="0" err="1" smtClean="0"/>
              <a:t>Etaient</a:t>
            </a:r>
            <a:r>
              <a:rPr lang="en-US" dirty="0" smtClean="0"/>
              <a:t> </a:t>
            </a:r>
            <a:r>
              <a:rPr lang="en-US" dirty="0" err="1" smtClean="0"/>
              <a:t>impliqués</a:t>
            </a:r>
            <a:r>
              <a:rPr lang="en-US" dirty="0" smtClean="0"/>
              <a:t> en le mouvement, </a:t>
            </a:r>
            <a:r>
              <a:rPr lang="en-US" dirty="0" err="1" smtClean="0"/>
              <a:t>ou</a:t>
            </a:r>
            <a:endParaRPr lang="en-US" dirty="0" smtClean="0"/>
          </a:p>
          <a:p>
            <a:pPr lvl="1"/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activistes</a:t>
            </a:r>
            <a:r>
              <a:rPr lang="en-US" dirty="0" smtClean="0"/>
              <a:t> aujourd’hui. </a:t>
            </a:r>
            <a:endParaRPr lang="en-US" dirty="0" smtClean="0"/>
          </a:p>
          <a:p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err="1" smtClean="0"/>
              <a:t>repondra</a:t>
            </a:r>
            <a:r>
              <a:rPr lang="en-US" dirty="0" smtClean="0"/>
              <a:t> aux questions </a:t>
            </a:r>
            <a:r>
              <a:rPr lang="fr-FR" dirty="0" smtClean="0"/>
              <a:t>a</a:t>
            </a:r>
            <a:r>
              <a:rPr lang="fr-FR" dirty="0" smtClean="0"/>
              <a:t>ppartenant </a:t>
            </a:r>
            <a:r>
              <a:rPr lang="fr-FR" dirty="0"/>
              <a:t>à ce groupe de personnes</a:t>
            </a:r>
            <a:r>
              <a:rPr lang="fr-FR" dirty="0" smtClean="0"/>
              <a:t>.</a:t>
            </a:r>
            <a:endParaRPr lang="en-US" dirty="0"/>
          </a:p>
          <a:p>
            <a:r>
              <a:rPr lang="en-US" dirty="0" err="1" smtClean="0"/>
              <a:t>Apres</a:t>
            </a:r>
            <a:r>
              <a:rPr lang="en-US" dirty="0" smtClean="0"/>
              <a:t>,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groupe</a:t>
            </a:r>
            <a:r>
              <a:rPr lang="en-US" dirty="0"/>
              <a:t> </a:t>
            </a:r>
            <a:r>
              <a:rPr lang="en-US" dirty="0" err="1" smtClean="0"/>
              <a:t>créera</a:t>
            </a:r>
            <a:r>
              <a:rPr lang="en-US" dirty="0" smtClean="0"/>
              <a:t> un article de journal  will </a:t>
            </a:r>
            <a:r>
              <a:rPr lang="en-US" dirty="0"/>
              <a:t>then make a newspaper article </a:t>
            </a:r>
            <a:r>
              <a:rPr lang="fr-FR" dirty="0" smtClean="0"/>
              <a:t>q</a:t>
            </a:r>
            <a:r>
              <a:rPr lang="fr-FR" dirty="0" smtClean="0"/>
              <a:t>ui </a:t>
            </a:r>
            <a:r>
              <a:rPr lang="fr-FR" dirty="0"/>
              <a:t>décrit une personne, un groupe ou une image qui faisait partie du mouvement de </a:t>
            </a:r>
            <a:r>
              <a:rPr lang="fr-FR" dirty="0" smtClean="0"/>
              <a:t>suffrage.</a:t>
            </a:r>
            <a:endParaRPr lang="en-US" dirty="0" smtClean="0"/>
          </a:p>
          <a:p>
            <a:r>
              <a:rPr lang="en-US" dirty="0"/>
              <a:t>À</a:t>
            </a:r>
            <a:r>
              <a:rPr lang="en-US" dirty="0" smtClean="0"/>
              <a:t> la fin,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presenterez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article!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mettrez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articles en </a:t>
            </a:r>
            <a:r>
              <a:rPr lang="en-US" dirty="0" err="1" smtClean="0"/>
              <a:t>semble</a:t>
            </a:r>
            <a:r>
              <a:rPr lang="en-US" dirty="0" smtClean="0"/>
              <a:t> avec </a:t>
            </a:r>
            <a:r>
              <a:rPr lang="en-US" dirty="0" err="1" smtClean="0"/>
              <a:t>vos</a:t>
            </a:r>
            <a:r>
              <a:rPr lang="en-US" dirty="0" smtClean="0"/>
              <a:t> pairs pour </a:t>
            </a:r>
            <a:r>
              <a:rPr lang="en-US" dirty="0" err="1" smtClean="0"/>
              <a:t>créer</a:t>
            </a:r>
            <a:r>
              <a:rPr lang="en-US" dirty="0" smtClean="0"/>
              <a:t> un journal.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2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Les </a:t>
            </a:r>
            <a:r>
              <a:rPr lang="en-US" sz="4400" dirty="0" err="1" smtClean="0"/>
              <a:t>Rôles</a:t>
            </a:r>
            <a:r>
              <a:rPr lang="en-US" sz="4400" dirty="0" smtClean="0"/>
              <a:t> Pour </a:t>
            </a:r>
            <a:r>
              <a:rPr lang="en-US" sz="4400" dirty="0" err="1"/>
              <a:t>C</a:t>
            </a:r>
            <a:r>
              <a:rPr lang="en-US" sz="4400" dirty="0" err="1" smtClean="0"/>
              <a:t>haque</a:t>
            </a:r>
            <a:r>
              <a:rPr lang="en-US" sz="4400" dirty="0" smtClean="0"/>
              <a:t> </a:t>
            </a:r>
            <a:r>
              <a:rPr lang="en-US" sz="4400" dirty="0" err="1" smtClean="0"/>
              <a:t>Groupe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Rassembler </a:t>
            </a:r>
            <a:r>
              <a:rPr lang="fr-FR" dirty="0"/>
              <a:t>des informations à partir </a:t>
            </a:r>
            <a:r>
              <a:rPr lang="fr-FR" dirty="0" smtClean="0"/>
              <a:t>d'articles.</a:t>
            </a:r>
            <a:endParaRPr lang="en-US" dirty="0" smtClean="0"/>
          </a:p>
          <a:p>
            <a:pPr lvl="1"/>
            <a:r>
              <a:rPr lang="en-US" dirty="0" err="1" smtClean="0"/>
              <a:t>Lisez</a:t>
            </a:r>
            <a:r>
              <a:rPr lang="en-US" dirty="0" smtClean="0"/>
              <a:t> le </a:t>
            </a:r>
            <a:r>
              <a:rPr lang="en-US" dirty="0" err="1" smtClean="0"/>
              <a:t>paquet</a:t>
            </a:r>
            <a:r>
              <a:rPr lang="en-US" dirty="0" smtClean="0"/>
              <a:t> </a:t>
            </a:r>
            <a:r>
              <a:rPr lang="en-US" dirty="0" err="1" smtClean="0"/>
              <a:t>d’information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preneur</a:t>
            </a:r>
            <a:r>
              <a:rPr lang="en-US" dirty="0" smtClean="0"/>
              <a:t> de notes </a:t>
            </a:r>
            <a:endParaRPr lang="en-US" dirty="0"/>
          </a:p>
          <a:p>
            <a:pPr lvl="1"/>
            <a:r>
              <a:rPr lang="en-US" dirty="0" err="1" smtClean="0"/>
              <a:t>Prennez</a:t>
            </a:r>
            <a:r>
              <a:rPr lang="en-US" dirty="0" smtClean="0"/>
              <a:t> les notes de </a:t>
            </a:r>
            <a:r>
              <a:rPr lang="en-US" dirty="0" err="1" smtClean="0"/>
              <a:t>l’information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Écrivain</a:t>
            </a:r>
            <a:endParaRPr lang="en-US" dirty="0"/>
          </a:p>
          <a:p>
            <a:pPr lvl="1"/>
            <a:r>
              <a:rPr lang="en-US" dirty="0" err="1" smtClean="0"/>
              <a:t>Ecrivez</a:t>
            </a:r>
            <a:r>
              <a:rPr lang="en-US" dirty="0" smtClean="0"/>
              <a:t> </a:t>
            </a:r>
            <a:r>
              <a:rPr lang="en-US" dirty="0" err="1" smtClean="0"/>
              <a:t>qu’est</a:t>
            </a:r>
            <a:r>
              <a:rPr lang="en-US" dirty="0" err="1" smtClean="0"/>
              <a:t>-ce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devriez</a:t>
            </a:r>
            <a:r>
              <a:rPr lang="en-US" dirty="0" smtClean="0"/>
              <a:t> </a:t>
            </a:r>
            <a:r>
              <a:rPr lang="en-US" dirty="0" err="1" smtClean="0"/>
              <a:t>inclure</a:t>
            </a:r>
            <a:r>
              <a:rPr lang="en-US" dirty="0" smtClean="0"/>
              <a:t> dans </a:t>
            </a:r>
            <a:r>
              <a:rPr lang="en-US" dirty="0" err="1" smtClean="0"/>
              <a:t>votre</a:t>
            </a:r>
            <a:r>
              <a:rPr lang="en-US" dirty="0" smtClean="0"/>
              <a:t> article. </a:t>
            </a:r>
            <a:endParaRPr lang="en-US" dirty="0"/>
          </a:p>
          <a:p>
            <a:r>
              <a:rPr lang="en-US" dirty="0" err="1" smtClean="0"/>
              <a:t>Dessinateur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fr-FR" dirty="0" smtClean="0"/>
              <a:t>Vous </a:t>
            </a:r>
            <a:r>
              <a:rPr lang="fr-FR" dirty="0"/>
              <a:t>allez concevoir le coin supérieur qui décrit l'objectif principal de votre article.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Finale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8" y="1735138"/>
            <a:ext cx="3774621" cy="4056062"/>
          </a:xfrm>
        </p:spPr>
        <p:txBody>
          <a:bodyPr>
            <a:normAutofit/>
          </a:bodyPr>
          <a:lstStyle/>
          <a:p>
            <a:r>
              <a:rPr lang="en-US" dirty="0"/>
              <a:t>Grain Grower’s Guide</a:t>
            </a:r>
          </a:p>
          <a:p>
            <a:pPr lvl="1"/>
            <a:r>
              <a:rPr lang="en-US" dirty="0" smtClean="0"/>
              <a:t>Comment </a:t>
            </a:r>
            <a:r>
              <a:rPr lang="en-US" dirty="0" err="1" smtClean="0"/>
              <a:t>etait-il</a:t>
            </a:r>
            <a:r>
              <a:rPr lang="en-US" dirty="0" smtClean="0"/>
              <a:t> </a:t>
            </a:r>
            <a:r>
              <a:rPr lang="en-US" dirty="0" err="1" smtClean="0"/>
              <a:t>imporante</a:t>
            </a:r>
            <a:r>
              <a:rPr lang="en-US" dirty="0" smtClean="0"/>
              <a:t> au mouvement de suffrage? 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mettrez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articles ensemble pour former un grand journal. </a:t>
            </a:r>
            <a:endParaRPr lang="en-US" dirty="0"/>
          </a:p>
        </p:txBody>
      </p:sp>
      <p:pic>
        <p:nvPicPr>
          <p:cNvPr id="5" name="Picture 4" descr="Grain_Growers'_Guide_Cover_18_April_1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42" y="1595451"/>
            <a:ext cx="3326371" cy="4817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1335" y="6342617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http://scaa.usask.ca/gallery/persuasion/indeximages/25748.jpg</a:t>
            </a:r>
          </a:p>
        </p:txBody>
      </p:sp>
    </p:spTree>
    <p:extLst>
      <p:ext uri="{BB962C8B-B14F-4D97-AF65-F5344CB8AC3E}">
        <p14:creationId xmlns:p14="http://schemas.microsoft.com/office/powerpoint/2010/main" val="268616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</a:t>
            </a:r>
            <a:r>
              <a:rPr lang="en-US" dirty="0" err="1" smtClean="0"/>
              <a:t>P</a:t>
            </a:r>
            <a:r>
              <a:rPr lang="en-US" dirty="0" err="1" smtClean="0"/>
              <a:t>ouvez-Vous</a:t>
            </a:r>
            <a:r>
              <a:rPr lang="en-US" dirty="0" smtClean="0"/>
              <a:t> Faire?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Y-a-</a:t>
            </a:r>
            <a:r>
              <a:rPr lang="en-US" dirty="0" err="1" smtClean="0"/>
              <a:t>t’il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la </a:t>
            </a:r>
            <a:r>
              <a:rPr lang="en-US" dirty="0" err="1" smtClean="0"/>
              <a:t>travaille</a:t>
            </a:r>
            <a:r>
              <a:rPr lang="en-US" dirty="0" smtClean="0"/>
              <a:t> à faire au Canada </a:t>
            </a:r>
            <a:r>
              <a:rPr lang="en-US" dirty="0" smtClean="0"/>
              <a:t>pour </a:t>
            </a:r>
            <a:r>
              <a:rPr lang="en-US" dirty="0" err="1" smtClean="0"/>
              <a:t>l’égalité</a:t>
            </a:r>
            <a:r>
              <a:rPr lang="en-US" dirty="0" smtClean="0"/>
              <a:t>? </a:t>
            </a:r>
            <a:endParaRPr lang="en-US" dirty="0"/>
          </a:p>
          <a:p>
            <a:pPr lvl="1"/>
            <a:r>
              <a:rPr lang="en-US" dirty="0" smtClean="0"/>
              <a:t>Les femmes </a:t>
            </a:r>
            <a:r>
              <a:rPr lang="en-US" dirty="0" err="1" smtClean="0"/>
              <a:t>sont-elles</a:t>
            </a:r>
            <a:r>
              <a:rPr lang="en-US" dirty="0" smtClean="0"/>
              <a:t> </a:t>
            </a:r>
            <a:r>
              <a:rPr lang="en-US" dirty="0" err="1" smtClean="0"/>
              <a:t>egales</a:t>
            </a:r>
            <a:r>
              <a:rPr lang="en-US" dirty="0" smtClean="0"/>
              <a:t> en </a:t>
            </a:r>
            <a:r>
              <a:rPr lang="en-US" dirty="0" err="1" smtClean="0"/>
              <a:t>variété</a:t>
            </a:r>
            <a:r>
              <a:rPr lang="en-US" dirty="0" smtClean="0"/>
              <a:t>? </a:t>
            </a:r>
            <a:endParaRPr lang="en-US" dirty="0"/>
          </a:p>
          <a:p>
            <a:pPr lvl="1"/>
            <a:r>
              <a:rPr lang="en-US" dirty="0" smtClean="0"/>
              <a:t>Que </a:t>
            </a:r>
            <a:r>
              <a:rPr lang="en-US" dirty="0" err="1" smtClean="0"/>
              <a:t>pouvez</a:t>
            </a:r>
            <a:r>
              <a:rPr lang="en-US" dirty="0" smtClean="0"/>
              <a:t>-faire pour </a:t>
            </a:r>
            <a:r>
              <a:rPr lang="en-US" dirty="0" err="1" smtClean="0"/>
              <a:t>soutenir</a:t>
            </a:r>
            <a:r>
              <a:rPr lang="en-US" dirty="0" smtClean="0"/>
              <a:t> </a:t>
            </a:r>
            <a:r>
              <a:rPr lang="en-US" dirty="0" err="1" smtClean="0"/>
              <a:t>l’égalité</a:t>
            </a:r>
            <a:r>
              <a:rPr lang="en-US" dirty="0" smtClean="0"/>
              <a:t> en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communauté</a:t>
            </a:r>
            <a:r>
              <a:rPr lang="en-US" dirty="0" smtClean="0"/>
              <a:t>?</a:t>
            </a:r>
            <a:endParaRPr lang="en-US" dirty="0"/>
          </a:p>
          <a:p>
            <a:r>
              <a:rPr lang="fr-FR" dirty="0" smtClean="0"/>
              <a:t>Le </a:t>
            </a:r>
            <a:r>
              <a:rPr lang="fr-FR" dirty="0"/>
              <a:t>Canada a évolué avec le droit de vote, y at-il encore plus que nous pouvons faire</a:t>
            </a:r>
            <a:r>
              <a:rPr lang="fr-FR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Les Femmes dans l’Histoire Canadienne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6" y="1735138"/>
            <a:ext cx="7639050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L’Histoire des Femmes </a:t>
            </a:r>
            <a:endParaRPr lang="en-US" dirty="0"/>
          </a:p>
          <a:p>
            <a:pPr lvl="1"/>
            <a:r>
              <a:rPr lang="fr-FR" dirty="0" smtClean="0"/>
              <a:t>Il </a:t>
            </a:r>
            <a:r>
              <a:rPr lang="fr-FR" dirty="0"/>
              <a:t>est important de connaître leurs histoires et de </a:t>
            </a:r>
            <a:r>
              <a:rPr lang="fr-FR" dirty="0" smtClean="0"/>
              <a:t>raconter </a:t>
            </a:r>
            <a:r>
              <a:rPr lang="fr-FR" dirty="0"/>
              <a:t>leurs points de </a:t>
            </a:r>
            <a:r>
              <a:rPr lang="fr-FR" dirty="0" smtClean="0"/>
              <a:t>vue. </a:t>
            </a:r>
          </a:p>
          <a:p>
            <a:pPr lvl="1"/>
            <a:r>
              <a:rPr lang="en-US" dirty="0" smtClean="0"/>
              <a:t>Nous </a:t>
            </a:r>
            <a:r>
              <a:rPr lang="en-US" dirty="0" err="1" smtClean="0"/>
              <a:t>allons</a:t>
            </a:r>
            <a:r>
              <a:rPr lang="en-US" dirty="0" smtClean="0"/>
              <a:t> </a:t>
            </a:r>
            <a:r>
              <a:rPr lang="en-US" dirty="0" err="1" smtClean="0"/>
              <a:t>regarder</a:t>
            </a:r>
            <a:r>
              <a:rPr lang="en-US" dirty="0" smtClean="0"/>
              <a:t> aux femmes qui </a:t>
            </a:r>
            <a:r>
              <a:rPr lang="en-US" dirty="0" err="1" smtClean="0"/>
              <a:t>battaient</a:t>
            </a:r>
            <a:r>
              <a:rPr lang="en-US" dirty="0" smtClean="0"/>
              <a:t> pour </a:t>
            </a:r>
            <a:r>
              <a:rPr lang="en-US" dirty="0" err="1" smtClean="0"/>
              <a:t>l’égalité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L’Histoire </a:t>
            </a:r>
            <a:r>
              <a:rPr lang="en-US" dirty="0" err="1" smtClean="0"/>
              <a:t>Autochtones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Il y </a:t>
            </a:r>
            <a:r>
              <a:rPr lang="en-US" dirty="0" err="1" smtClean="0"/>
              <a:t>avait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femmes </a:t>
            </a:r>
            <a:r>
              <a:rPr lang="en-US" dirty="0" err="1" smtClean="0"/>
              <a:t>Autochtones</a:t>
            </a:r>
            <a:r>
              <a:rPr lang="en-US" dirty="0" smtClean="0"/>
              <a:t> qui </a:t>
            </a:r>
            <a:r>
              <a:rPr lang="en-US" dirty="0" err="1" smtClean="0"/>
              <a:t>battaient</a:t>
            </a:r>
            <a:r>
              <a:rPr lang="en-US" dirty="0" smtClean="0"/>
              <a:t> pour </a:t>
            </a:r>
            <a:r>
              <a:rPr lang="en-US" dirty="0" err="1" smtClean="0"/>
              <a:t>l’égalité</a:t>
            </a:r>
            <a:r>
              <a:rPr lang="en-US" dirty="0" smtClean="0"/>
              <a:t> pour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peuples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/>
              <a:t>C-31</a:t>
            </a:r>
          </a:p>
          <a:p>
            <a:pPr lvl="2"/>
            <a:r>
              <a:rPr lang="en-US" dirty="0" smtClean="0"/>
              <a:t>Le suffrage pour les </a:t>
            </a:r>
            <a:r>
              <a:rPr lang="en-US" dirty="0" err="1" smtClean="0"/>
              <a:t>peuples</a:t>
            </a:r>
            <a:r>
              <a:rPr lang="en-US" dirty="0" smtClean="0"/>
              <a:t> </a:t>
            </a:r>
            <a:r>
              <a:rPr lang="en-US" dirty="0" err="1" smtClean="0"/>
              <a:t>Autochtones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208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 </a:t>
            </a:r>
            <a:r>
              <a:rPr lang="fr-CA" dirty="0" smtClean="0"/>
              <a:t>cours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l’histoire</a:t>
            </a:r>
            <a:r>
              <a:rPr lang="en-US" dirty="0" smtClean="0"/>
              <a:t> Canadienne, les </a:t>
            </a:r>
            <a:r>
              <a:rPr lang="en-US" dirty="0" err="1" smtClean="0"/>
              <a:t>groupes</a:t>
            </a:r>
            <a:r>
              <a:rPr lang="en-US" dirty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fait faces à des </a:t>
            </a:r>
            <a:r>
              <a:rPr lang="en-US" dirty="0" err="1" smtClean="0"/>
              <a:t>défis</a:t>
            </a:r>
            <a:r>
              <a:rPr lang="en-US" dirty="0"/>
              <a:t> </a:t>
            </a:r>
            <a:r>
              <a:rPr lang="en-US" dirty="0" smtClean="0"/>
              <a:t>pour </a:t>
            </a:r>
            <a:r>
              <a:rPr lang="en-US" dirty="0" err="1" smtClean="0"/>
              <a:t>obtenir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smtClean="0"/>
              <a:t>droits </a:t>
            </a:r>
            <a:r>
              <a:rPr lang="en-US" dirty="0" err="1" smtClean="0"/>
              <a:t>complètes</a:t>
            </a:r>
            <a:r>
              <a:rPr lang="en-US" dirty="0" smtClean="0"/>
              <a:t>, et pour </a:t>
            </a:r>
            <a:r>
              <a:rPr lang="en-US" dirty="0" err="1" smtClean="0"/>
              <a:t>pouvoir</a:t>
            </a:r>
            <a:r>
              <a:rPr lang="en-US" dirty="0" smtClean="0"/>
              <a:t> voter au Canada. </a:t>
            </a:r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groupes</a:t>
            </a:r>
            <a:r>
              <a:rPr lang="en-US" dirty="0" smtClean="0"/>
              <a:t> ne </a:t>
            </a:r>
            <a:r>
              <a:rPr lang="en-US" dirty="0" err="1" smtClean="0"/>
              <a:t>pouvaient</a:t>
            </a:r>
            <a:r>
              <a:rPr lang="en-US" dirty="0" smtClean="0"/>
              <a:t> pas voter pour beaucoup de temps, et 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avaient</a:t>
            </a:r>
            <a:r>
              <a:rPr lang="en-US" dirty="0" smtClean="0"/>
              <a:t> le suffrage </a:t>
            </a:r>
            <a:r>
              <a:rPr lang="en-US" dirty="0" err="1" smtClean="0"/>
              <a:t>limité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err="1" smtClean="0"/>
              <a:t>Quelques</a:t>
            </a:r>
            <a:r>
              <a:rPr lang="en-US" dirty="0" smtClean="0"/>
              <a:t> raisons pour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discrimation</a:t>
            </a:r>
            <a:r>
              <a:rPr lang="en-US" dirty="0" smtClean="0"/>
              <a:t> </a:t>
            </a:r>
            <a:r>
              <a:rPr lang="en-US" dirty="0" err="1"/>
              <a:t>é</a:t>
            </a:r>
            <a:r>
              <a:rPr lang="en-US" dirty="0" err="1" smtClean="0"/>
              <a:t>tait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La Culture </a:t>
            </a:r>
            <a:endParaRPr lang="en-US" dirty="0"/>
          </a:p>
          <a:p>
            <a:pPr lvl="2"/>
            <a:r>
              <a:rPr lang="en-US" dirty="0" err="1" smtClean="0"/>
              <a:t>L’Ethnicité</a:t>
            </a:r>
            <a:r>
              <a:rPr lang="en-US" dirty="0" smtClean="0"/>
              <a:t>  </a:t>
            </a:r>
            <a:endParaRPr lang="en-US" dirty="0"/>
          </a:p>
          <a:p>
            <a:pPr lvl="2"/>
            <a:r>
              <a:rPr lang="en-US" dirty="0" smtClean="0"/>
              <a:t>La Religion</a:t>
            </a:r>
          </a:p>
          <a:p>
            <a:pPr lvl="2"/>
            <a:r>
              <a:rPr lang="en-US" dirty="0" smtClean="0"/>
              <a:t>Les </a:t>
            </a:r>
            <a:r>
              <a:rPr lang="en-US" dirty="0" err="1" smtClean="0"/>
              <a:t>Handicapées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La Langue </a:t>
            </a:r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167" y="1956226"/>
            <a:ext cx="4018841" cy="40560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activité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regarder</a:t>
            </a:r>
            <a:r>
              <a:rPr lang="en-US" dirty="0" smtClean="0"/>
              <a:t> aux femmes et aux </a:t>
            </a:r>
            <a:r>
              <a:rPr lang="en-US" dirty="0" err="1" smtClean="0"/>
              <a:t>groupes</a:t>
            </a:r>
            <a:r>
              <a:rPr lang="en-US" dirty="0" smtClean="0"/>
              <a:t> qui </a:t>
            </a:r>
            <a:r>
              <a:rPr lang="en-US" dirty="0" err="1" smtClean="0"/>
              <a:t>battaient</a:t>
            </a:r>
            <a:r>
              <a:rPr lang="en-US" dirty="0" smtClean="0"/>
              <a:t> pour le suffrage et les droits au Canada. 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regarder</a:t>
            </a:r>
            <a:r>
              <a:rPr lang="en-US" dirty="0" smtClean="0"/>
              <a:t> aussi a </a:t>
            </a:r>
            <a:r>
              <a:rPr lang="en-US" dirty="0" err="1" smtClean="0"/>
              <a:t>quelques</a:t>
            </a:r>
            <a:r>
              <a:rPr lang="en-US" dirty="0" smtClean="0"/>
              <a:t> femmes qui </a:t>
            </a:r>
            <a:r>
              <a:rPr lang="en-US" dirty="0" err="1" smtClean="0"/>
              <a:t>continuent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lutte</a:t>
            </a:r>
            <a:r>
              <a:rPr lang="en-US" dirty="0" smtClean="0"/>
              <a:t> aujourd’hui. </a:t>
            </a:r>
            <a:endParaRPr lang="en-US" dirty="0"/>
          </a:p>
        </p:txBody>
      </p:sp>
      <p:pic>
        <p:nvPicPr>
          <p:cNvPr id="4" name="Picture 3" descr="IMG_00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8" y="1930500"/>
            <a:ext cx="3490649" cy="39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6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739" y="1572338"/>
            <a:ext cx="672154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La propagande et les bandes dessinées dans le mouvement suffragiste</a:t>
            </a:r>
            <a:endParaRPr lang="en-US" sz="1800" dirty="0"/>
          </a:p>
        </p:txBody>
      </p:sp>
      <p:pic>
        <p:nvPicPr>
          <p:cNvPr id="5" name="Picture 4" descr="s-b6493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6" y="2197817"/>
            <a:ext cx="3097848" cy="4008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8763" y="2197817"/>
            <a:ext cx="35946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Ce dossier vous permettra d’examiner la propagande et des bandes dessinées utilisées pour et contre les femmes qui ont fait la campagne pour obtenir le </a:t>
            </a:r>
            <a:r>
              <a:rPr lang="fr-FR" sz="2000" dirty="0" smtClean="0"/>
              <a:t>vote. Certaines choses à considérer en regardant les images incluent: </a:t>
            </a:r>
          </a:p>
          <a:p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 images </a:t>
            </a:r>
            <a:r>
              <a:rPr lang="en-US" dirty="0" err="1" smtClean="0"/>
              <a:t>ont-ils</a:t>
            </a:r>
            <a:r>
              <a:rPr lang="en-US" dirty="0" smtClean="0"/>
              <a:t> </a:t>
            </a:r>
            <a:r>
              <a:rPr lang="en-US" dirty="0" err="1" smtClean="0"/>
              <a:t>soutenu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condamné</a:t>
            </a:r>
            <a:r>
              <a:rPr lang="en-US" dirty="0" smtClean="0"/>
              <a:t> le suffrage?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Comment les images </a:t>
            </a:r>
            <a:r>
              <a:rPr lang="en-US" dirty="0" err="1" smtClean="0"/>
              <a:t>etaient-ils</a:t>
            </a:r>
            <a:r>
              <a:rPr lang="en-US" dirty="0" smtClean="0"/>
              <a:t> important pour le mouvement?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Quel </a:t>
            </a:r>
            <a:r>
              <a:rPr lang="fr-FR" dirty="0"/>
              <a:t>était le message de propagande contenu dans cette affiche et dans cette bande dessinée ?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65311" y="6174236"/>
            <a:ext cx="2659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www.saskarchives.com</a:t>
            </a:r>
            <a:r>
              <a:rPr lang="en-US" sz="800" dirty="0"/>
              <a:t>/sites/default/files/s-b6493.pdf</a:t>
            </a:r>
          </a:p>
        </p:txBody>
      </p:sp>
    </p:spTree>
    <p:extLst>
      <p:ext uri="{BB962C8B-B14F-4D97-AF65-F5344CB8AC3E}">
        <p14:creationId xmlns:p14="http://schemas.microsoft.com/office/powerpoint/2010/main" val="70920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/>
              <a:t>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971" y="2245645"/>
            <a:ext cx="3940080" cy="4056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900" dirty="0"/>
              <a:t>Violet McNaughton, </a:t>
            </a:r>
            <a:r>
              <a:rPr lang="en-US" sz="1900" dirty="0" err="1"/>
              <a:t>Zoa</a:t>
            </a:r>
            <a:r>
              <a:rPr lang="en-US" sz="1900" dirty="0"/>
              <a:t> Haight, Annie Hollis, Lillian Beynon Thomas, Francis Beynon, Alice Lawton, </a:t>
            </a:r>
            <a:r>
              <a:rPr lang="en-US" sz="1900" dirty="0" smtClean="0"/>
              <a:t>et</a:t>
            </a:r>
            <a:r>
              <a:rPr lang="en-US" sz="1900" dirty="0"/>
              <a:t> </a:t>
            </a:r>
            <a:r>
              <a:rPr lang="en-US" sz="1900" dirty="0" smtClean="0"/>
              <a:t>Erma </a:t>
            </a:r>
            <a:r>
              <a:rPr lang="en-US" sz="1900" dirty="0"/>
              <a:t>Stocking. </a:t>
            </a:r>
          </a:p>
          <a:p>
            <a:pPr>
              <a:buFont typeface="Arial"/>
              <a:buChar char="•"/>
            </a:pPr>
            <a:r>
              <a:rPr lang="en-US" sz="1900" dirty="0" err="1" smtClean="0"/>
              <a:t>Ces</a:t>
            </a:r>
            <a:r>
              <a:rPr lang="en-US" sz="1900" dirty="0" smtClean="0"/>
              <a:t> femmes </a:t>
            </a:r>
            <a:r>
              <a:rPr lang="en-US" sz="1900" dirty="0" err="1" smtClean="0"/>
              <a:t>etaient</a:t>
            </a:r>
            <a:r>
              <a:rPr lang="en-US" sz="1900" dirty="0" smtClean="0"/>
              <a:t> </a:t>
            </a:r>
            <a:r>
              <a:rPr lang="en-US" sz="1900" dirty="0" err="1" smtClean="0"/>
              <a:t>impliquées</a:t>
            </a:r>
            <a:r>
              <a:rPr lang="en-US" sz="1900" dirty="0" smtClean="0"/>
              <a:t> en </a:t>
            </a:r>
            <a:r>
              <a:rPr lang="en-US" sz="1900" dirty="0" smtClean="0"/>
              <a:t>le mouvement en Saskatchewan. </a:t>
            </a:r>
            <a:r>
              <a:rPr lang="en-US" sz="1900" dirty="0" err="1" smtClean="0"/>
              <a:t>Elles</a:t>
            </a:r>
            <a:r>
              <a:rPr lang="en-US" sz="1900" dirty="0" smtClean="0"/>
              <a:t> </a:t>
            </a:r>
            <a:r>
              <a:rPr lang="en-US" sz="1900" dirty="0" err="1" smtClean="0"/>
              <a:t>etaient</a:t>
            </a:r>
            <a:r>
              <a:rPr lang="en-US" sz="1900" dirty="0" smtClean="0"/>
              <a:t> inestimable en </a:t>
            </a:r>
            <a:r>
              <a:rPr lang="en-US" sz="1900" dirty="0" err="1" smtClean="0"/>
              <a:t>presentant</a:t>
            </a:r>
            <a:r>
              <a:rPr lang="en-US" sz="1900" dirty="0" smtClean="0"/>
              <a:t> </a:t>
            </a:r>
            <a:r>
              <a:rPr lang="en-US" sz="1900" dirty="0" err="1" smtClean="0"/>
              <a:t>une</a:t>
            </a:r>
            <a:r>
              <a:rPr lang="en-US" sz="1900" dirty="0" smtClean="0"/>
              <a:t> </a:t>
            </a:r>
            <a:r>
              <a:rPr lang="en-US" sz="1900" dirty="0" err="1" smtClean="0"/>
              <a:t>pétition</a:t>
            </a:r>
            <a:r>
              <a:rPr lang="en-US" sz="1900" dirty="0" smtClean="0"/>
              <a:t> de 10,000 signatures</a:t>
            </a:r>
            <a:r>
              <a:rPr lang="en-US" sz="1900" dirty="0"/>
              <a:t> </a:t>
            </a:r>
            <a:r>
              <a:rPr lang="en-US" sz="1900" dirty="0" smtClean="0"/>
              <a:t>au </a:t>
            </a:r>
            <a:r>
              <a:rPr lang="en-US" sz="1900" dirty="0" err="1" smtClean="0"/>
              <a:t>gouvernement</a:t>
            </a:r>
            <a:r>
              <a:rPr lang="en-US" sz="1900" dirty="0" smtClean="0"/>
              <a:t>. </a:t>
            </a:r>
            <a:endParaRPr lang="en-US" sz="1900" dirty="0"/>
          </a:p>
          <a:p>
            <a:pPr>
              <a:buFont typeface="Arial"/>
              <a:buChar char="•"/>
            </a:pPr>
            <a:endParaRPr lang="en-US" sz="1900" dirty="0"/>
          </a:p>
        </p:txBody>
      </p:sp>
      <p:pic>
        <p:nvPicPr>
          <p:cNvPr id="4" name="Picture 3" descr="51C20472-1560-95DA-4373B5E432D20FD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1702"/>
            <a:ext cx="3084844" cy="4180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682" y="6222722"/>
            <a:ext cx="334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esask.uregina.ca</a:t>
            </a:r>
            <a:r>
              <a:rPr lang="en-US" sz="800" dirty="0"/>
              <a:t>/management/app/assets/</a:t>
            </a:r>
            <a:r>
              <a:rPr lang="en-US" sz="800" dirty="0" err="1"/>
              <a:t>img</a:t>
            </a:r>
            <a:r>
              <a:rPr lang="en-US" sz="800" dirty="0"/>
              <a:t>/enc2/</a:t>
            </a:r>
            <a:r>
              <a:rPr lang="en-US" sz="800" dirty="0" err="1"/>
              <a:t>selectedbig</a:t>
            </a:r>
            <a:r>
              <a:rPr lang="en-US" sz="800" dirty="0"/>
              <a:t>/51C20472-1560-95DA-4373B5E432D20FDF.jpg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0783" y="1609795"/>
            <a:ext cx="546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2000"/>
              </a:spcBef>
              <a:buSzPct val="90000"/>
            </a:pPr>
            <a:r>
              <a:rPr lang="fr-FR" sz="2400" b="1" dirty="0"/>
              <a:t>Des femmes influentes de la Saskatchewan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/>
              <a:t>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92" y="2609494"/>
            <a:ext cx="3592246" cy="2391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163" y="4980340"/>
            <a:ext cx="3392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http://www.manitobahot.com/wp-content/uploads/2016/01/Famous-Five.jpg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715" y="2139543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Emily Murphy </a:t>
            </a:r>
          </a:p>
          <a:p>
            <a:pPr lvl="1"/>
            <a:r>
              <a:rPr lang="en-US" sz="1800" dirty="0"/>
              <a:t>Nellie McClung </a:t>
            </a:r>
          </a:p>
          <a:p>
            <a:pPr lvl="1"/>
            <a:r>
              <a:rPr lang="en-US" sz="1800" dirty="0"/>
              <a:t>Henrietta Muir Edwards </a:t>
            </a:r>
          </a:p>
          <a:p>
            <a:pPr lvl="1"/>
            <a:r>
              <a:rPr lang="en-US" sz="1800" dirty="0"/>
              <a:t>Louis McKinney </a:t>
            </a:r>
          </a:p>
          <a:p>
            <a:pPr lvl="1"/>
            <a:r>
              <a:rPr lang="en-US" sz="1800" dirty="0"/>
              <a:t>Irene </a:t>
            </a:r>
            <a:r>
              <a:rPr lang="en-US" sz="1800" dirty="0" err="1"/>
              <a:t>Parlby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7715" y="3949799"/>
            <a:ext cx="4194212" cy="22458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Les </a:t>
            </a:r>
            <a:r>
              <a:rPr lang="en-US" sz="1800" dirty="0" err="1" smtClean="0"/>
              <a:t>fameuses</a:t>
            </a:r>
            <a:r>
              <a:rPr lang="en-US" sz="1800" dirty="0" smtClean="0"/>
              <a:t> cinq femmes </a:t>
            </a:r>
            <a:r>
              <a:rPr lang="en-US" sz="1800" dirty="0" err="1" smtClean="0"/>
              <a:t>etaient</a:t>
            </a:r>
            <a:r>
              <a:rPr lang="en-US" sz="1800" dirty="0" smtClean="0"/>
              <a:t> </a:t>
            </a:r>
            <a:r>
              <a:rPr lang="en-US" sz="1800" dirty="0" err="1" smtClean="0"/>
              <a:t>impliquées</a:t>
            </a:r>
            <a:r>
              <a:rPr lang="en-US" sz="1800" dirty="0" smtClean="0"/>
              <a:t> en </a:t>
            </a:r>
            <a:r>
              <a:rPr lang="en-US" sz="1800" dirty="0" err="1" smtClean="0"/>
              <a:t>battant</a:t>
            </a:r>
            <a:r>
              <a:rPr lang="en-US" sz="1800" dirty="0" smtClean="0"/>
              <a:t> pour les droits des femmes au Canada. </a:t>
            </a:r>
            <a:r>
              <a:rPr lang="en-US" sz="1800" dirty="0" err="1" smtClean="0"/>
              <a:t>Elles</a:t>
            </a:r>
            <a:r>
              <a:rPr lang="en-US" sz="1800" dirty="0" smtClean="0"/>
              <a:t> </a:t>
            </a:r>
            <a:r>
              <a:rPr lang="en-US" sz="1800" dirty="0" err="1" smtClean="0"/>
              <a:t>ont</a:t>
            </a:r>
            <a:r>
              <a:rPr lang="en-US" sz="1800" dirty="0" smtClean="0"/>
              <a:t> </a:t>
            </a:r>
            <a:r>
              <a:rPr lang="en-US" sz="1800" dirty="0" err="1" smtClean="0"/>
              <a:t>battu</a:t>
            </a:r>
            <a:r>
              <a:rPr lang="en-US" sz="1800" dirty="0" smtClean="0"/>
              <a:t> pour les femmes au Canada d’être </a:t>
            </a:r>
            <a:r>
              <a:rPr lang="en-US" sz="1800" dirty="0" err="1" smtClean="0"/>
              <a:t>reconnues</a:t>
            </a:r>
            <a:r>
              <a:rPr lang="en-US" sz="1800" dirty="0" smtClean="0"/>
              <a:t> </a:t>
            </a:r>
            <a:r>
              <a:rPr lang="en-US" sz="1800" dirty="0" err="1" smtClean="0"/>
              <a:t>comme</a:t>
            </a:r>
            <a:r>
              <a:rPr lang="en-US" sz="1800" dirty="0" smtClean="0"/>
              <a:t> </a:t>
            </a:r>
            <a:r>
              <a:rPr lang="en-US" sz="1800" dirty="0" err="1" smtClean="0"/>
              <a:t>personne</a:t>
            </a:r>
            <a:r>
              <a:rPr lang="en-US" sz="1800" dirty="0" smtClean="0"/>
              <a:t> </a:t>
            </a:r>
            <a:r>
              <a:rPr lang="en-US" sz="1800" dirty="0" err="1" smtClean="0"/>
              <a:t>legalement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 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://www.famou5.ca/binaural</a:t>
            </a:r>
            <a:endParaRPr lang="en-US" sz="1400" dirty="0"/>
          </a:p>
          <a:p>
            <a:pPr lvl="1"/>
            <a:r>
              <a:rPr lang="en-US" sz="1400" dirty="0" err="1" smtClean="0"/>
              <a:t>Groupe</a:t>
            </a:r>
            <a:r>
              <a:rPr lang="en-US" sz="1400" dirty="0" smtClean="0"/>
              <a:t> </a:t>
            </a:r>
            <a:r>
              <a:rPr lang="en-US" sz="1400" dirty="0"/>
              <a:t>3: </a:t>
            </a:r>
            <a:r>
              <a:rPr lang="en-US" sz="1400" dirty="0" err="1"/>
              <a:t>É</a:t>
            </a:r>
            <a:r>
              <a:rPr lang="en-US" sz="1400" dirty="0" err="1" smtClean="0"/>
              <a:t>coutez</a:t>
            </a:r>
            <a:r>
              <a:rPr lang="en-US" sz="1400" dirty="0" smtClean="0"/>
              <a:t> a </a:t>
            </a:r>
            <a:r>
              <a:rPr lang="en-US" sz="1400" dirty="0" err="1" smtClean="0"/>
              <a:t>cette</a:t>
            </a:r>
            <a:r>
              <a:rPr lang="en-US" sz="1400" dirty="0" smtClean="0"/>
              <a:t> video sur “Pink Teas”,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vous</a:t>
            </a:r>
            <a:r>
              <a:rPr lang="en-US" sz="1400" dirty="0" smtClean="0"/>
              <a:t> </a:t>
            </a:r>
            <a:r>
              <a:rPr lang="en-US" sz="1400" dirty="0" err="1" smtClean="0"/>
              <a:t>aidera</a:t>
            </a:r>
            <a:r>
              <a:rPr lang="en-US" sz="1400" dirty="0" smtClean="0"/>
              <a:t> en </a:t>
            </a:r>
            <a:r>
              <a:rPr lang="en-US" sz="1400" dirty="0" err="1" smtClean="0"/>
              <a:t>faisant</a:t>
            </a:r>
            <a:r>
              <a:rPr lang="en-US" sz="1400" dirty="0" smtClean="0"/>
              <a:t> </a:t>
            </a:r>
            <a:r>
              <a:rPr lang="en-US" sz="1400" dirty="0" err="1" smtClean="0"/>
              <a:t>votre</a:t>
            </a:r>
            <a:r>
              <a:rPr lang="en-US" sz="1400" dirty="0" smtClean="0"/>
              <a:t> </a:t>
            </a:r>
            <a:r>
              <a:rPr lang="en-US" sz="1400" dirty="0" err="1" smtClean="0"/>
              <a:t>activité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09557" y="1427240"/>
            <a:ext cx="344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Les fameuses cinq femmes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85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2319611"/>
            <a:ext cx="5417059" cy="405606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Mary Two-Axe Early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Elle </a:t>
            </a:r>
            <a:r>
              <a:rPr lang="en-US" sz="1600" dirty="0" err="1" smtClean="0"/>
              <a:t>travaillait</a:t>
            </a:r>
            <a:r>
              <a:rPr lang="en-US" sz="1600" dirty="0" smtClean="0"/>
              <a:t> </a:t>
            </a:r>
            <a:r>
              <a:rPr lang="en-US" sz="1600" dirty="0" err="1" smtClean="0"/>
              <a:t>comme</a:t>
            </a:r>
            <a:r>
              <a:rPr lang="en-US" sz="1600" dirty="0" smtClean="0"/>
              <a:t> </a:t>
            </a:r>
            <a:r>
              <a:rPr lang="en-US" sz="1600" dirty="0" err="1" smtClean="0"/>
              <a:t>activiste</a:t>
            </a:r>
            <a:r>
              <a:rPr lang="en-US" sz="1600" dirty="0" smtClean="0"/>
              <a:t> </a:t>
            </a:r>
            <a:r>
              <a:rPr lang="en-US" sz="1600" dirty="0" smtClean="0"/>
              <a:t>pour les droits des femmes </a:t>
            </a:r>
            <a:r>
              <a:rPr lang="en-US" sz="1600" dirty="0" err="1" smtClean="0"/>
              <a:t>autochtones</a:t>
            </a:r>
            <a:r>
              <a:rPr lang="en-US" sz="1600" dirty="0" smtClean="0"/>
              <a:t> </a:t>
            </a:r>
            <a:r>
              <a:rPr lang="en-US" sz="1600" dirty="0" err="1" smtClean="0"/>
              <a:t>contre</a:t>
            </a:r>
            <a:r>
              <a:rPr lang="en-US" sz="1600" dirty="0" smtClean="0"/>
              <a:t> la discrimination de </a:t>
            </a:r>
            <a:r>
              <a:rPr lang="en-US" sz="1600" dirty="0" err="1" smtClean="0"/>
              <a:t>sexe</a:t>
            </a:r>
            <a:r>
              <a:rPr lang="en-US" sz="1600" dirty="0" smtClean="0"/>
              <a:t> qui </a:t>
            </a:r>
            <a:r>
              <a:rPr lang="en-US" sz="1600" dirty="0" err="1" smtClean="0"/>
              <a:t>volait</a:t>
            </a:r>
            <a:r>
              <a:rPr lang="en-US" sz="1600" dirty="0" smtClean="0"/>
              <a:t> </a:t>
            </a:r>
            <a:r>
              <a:rPr lang="en-US" sz="1600" dirty="0" err="1" smtClean="0"/>
              <a:t>leur</a:t>
            </a:r>
            <a:r>
              <a:rPr lang="en-US" sz="1600" dirty="0" smtClean="0"/>
              <a:t> status </a:t>
            </a:r>
            <a:r>
              <a:rPr lang="en-US" sz="1600" dirty="0" err="1" smtClean="0"/>
              <a:t>indigène</a:t>
            </a:r>
            <a:r>
              <a:rPr lang="en-US" sz="1600" dirty="0" smtClean="0"/>
              <a:t> sous la </a:t>
            </a:r>
            <a:r>
              <a:rPr lang="en-US" sz="1600" dirty="0" err="1" smtClean="0"/>
              <a:t>Loi</a:t>
            </a:r>
            <a:r>
              <a:rPr lang="en-US" sz="1600" dirty="0" smtClean="0"/>
              <a:t> sur les </a:t>
            </a:r>
            <a:r>
              <a:rPr lang="en-US" sz="1600" dirty="0" err="1" smtClean="0"/>
              <a:t>Indiens</a:t>
            </a:r>
            <a:r>
              <a:rPr lang="en-US" sz="1600" dirty="0" smtClean="0"/>
              <a:t>. Son </a:t>
            </a:r>
            <a:r>
              <a:rPr lang="en-US" sz="1600" dirty="0" err="1" smtClean="0"/>
              <a:t>travaille</a:t>
            </a:r>
            <a:r>
              <a:rPr lang="en-US" sz="1600" dirty="0" smtClean="0"/>
              <a:t> a conduit à la passage de la </a:t>
            </a:r>
            <a:r>
              <a:rPr lang="en-US" sz="1600" dirty="0" err="1" smtClean="0"/>
              <a:t>loi</a:t>
            </a:r>
            <a:r>
              <a:rPr lang="en-US" sz="1600" dirty="0" smtClean="0"/>
              <a:t> C-31 en 1985, </a:t>
            </a:r>
            <a:r>
              <a:rPr lang="fr-FR" sz="1600" dirty="0" smtClean="0"/>
              <a:t>u</a:t>
            </a:r>
            <a:r>
              <a:rPr lang="fr-FR" sz="1600" dirty="0" smtClean="0"/>
              <a:t>n </a:t>
            </a:r>
            <a:r>
              <a:rPr lang="fr-FR" sz="1600" dirty="0"/>
              <a:t>amendement à la Loi sur les Indiens pour corriger la discrimination fondée sur le </a:t>
            </a:r>
            <a:r>
              <a:rPr lang="fr-FR" sz="1600" dirty="0" smtClean="0"/>
              <a:t>sexe</a:t>
            </a:r>
            <a:r>
              <a:rPr lang="en-US" sz="1600" dirty="0"/>
              <a:t>.</a:t>
            </a: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dirty="0" smtClean="0"/>
              <a:t>Ellen Fairclough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E</a:t>
            </a:r>
            <a:r>
              <a:rPr lang="en-US" sz="1600" dirty="0" smtClean="0"/>
              <a:t>n </a:t>
            </a:r>
            <a:r>
              <a:rPr lang="en-US" sz="1600" dirty="0"/>
              <a:t>1958, </a:t>
            </a:r>
            <a:r>
              <a:rPr lang="fr-FR" sz="1600" dirty="0"/>
              <a:t>e</a:t>
            </a:r>
            <a:r>
              <a:rPr lang="fr-FR" sz="1600" dirty="0" smtClean="0"/>
              <a:t>lle </a:t>
            </a:r>
            <a:r>
              <a:rPr lang="fr-FR" sz="1600" dirty="0"/>
              <a:t>est devenue ministre de la Citoyenneté et de l'Immigration. Elle a été la première femme du premier ministre par intérim du 19 au 20 février </a:t>
            </a:r>
            <a:r>
              <a:rPr lang="fr-FR" sz="1600" dirty="0" smtClean="0"/>
              <a:t>en 1958</a:t>
            </a:r>
            <a:r>
              <a:rPr lang="fr-FR" sz="1600" dirty="0"/>
              <a:t>, et elle a obtenu le titre de Très honorable par la reine Elizabeth II le 1er juillet </a:t>
            </a:r>
            <a:r>
              <a:rPr lang="fr-FR" sz="1600" dirty="0" smtClean="0"/>
              <a:t>1992.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29" y="1877180"/>
            <a:ext cx="1777878" cy="2309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24" y="4632703"/>
            <a:ext cx="2365459" cy="1742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1874" y="6415860"/>
            <a:ext cx="2984361" cy="35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http://www.usask.ca/diefenbaker/galleries/virtual_exhibit/appointment_of_ellen_fairclough/images/featured_image/feature-pic-1-1.jpg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9018" y="4168545"/>
            <a:ext cx="2457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https://s3-us-west-2.amazonaws.com/find-a-grave-prod/photos/2009/313/44154053_125787249302.jpg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893" y="1455540"/>
            <a:ext cx="542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2000"/>
              </a:spcBef>
              <a:buSzPct val="90000"/>
            </a:pPr>
            <a:r>
              <a:rPr lang="fr-FR" sz="2800" b="1" dirty="0"/>
              <a:t>Les femmes militantes au XX</a:t>
            </a:r>
            <a:r>
              <a:rPr lang="fr-FR" sz="2800" b="1" baseline="30000" dirty="0"/>
              <a:t>e</a:t>
            </a:r>
            <a:r>
              <a:rPr lang="fr-FR" sz="2800" b="1" dirty="0"/>
              <a:t> siècle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4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779" y="2248001"/>
            <a:ext cx="5484707" cy="405606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Buffy Saint-Marie </a:t>
            </a:r>
          </a:p>
          <a:p>
            <a:pPr lvl="2"/>
            <a:r>
              <a:rPr lang="en-US" dirty="0" err="1" smtClean="0"/>
              <a:t>Une</a:t>
            </a:r>
            <a:r>
              <a:rPr lang="en-US" dirty="0" smtClean="0"/>
              <a:t> artiste et </a:t>
            </a:r>
            <a:r>
              <a:rPr lang="en-US" dirty="0" err="1" smtClean="0"/>
              <a:t>activiste</a:t>
            </a:r>
            <a:r>
              <a:rPr lang="en-US" dirty="0" smtClean="0"/>
              <a:t> </a:t>
            </a:r>
            <a:r>
              <a:rPr lang="en-US" dirty="0" err="1" smtClean="0"/>
              <a:t>autochtones</a:t>
            </a:r>
            <a:r>
              <a:rPr lang="en-US" dirty="0" smtClean="0"/>
              <a:t>. </a:t>
            </a:r>
            <a:endParaRPr lang="en-US" dirty="0"/>
          </a:p>
          <a:p>
            <a:pPr lvl="2"/>
            <a:r>
              <a:rPr lang="fr-FR" dirty="0" smtClean="0"/>
              <a:t>Au cours de </a:t>
            </a:r>
            <a:r>
              <a:rPr lang="fr-FR" dirty="0"/>
              <a:t>sa carrière, elle a consacré beaucoup de son temps et ses ressources à soutenir les Amérindiens à travers une variété de programmes </a:t>
            </a:r>
            <a:r>
              <a:rPr lang="fr-FR" dirty="0" smtClean="0"/>
              <a:t>éducatifs.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Écoutez</a:t>
            </a:r>
            <a:r>
              <a:rPr lang="en-US" dirty="0" smtClean="0"/>
              <a:t> à </a:t>
            </a:r>
            <a:r>
              <a:rPr lang="en-US" dirty="0" err="1" smtClean="0"/>
              <a:t>cette</a:t>
            </a:r>
            <a:r>
              <a:rPr lang="en-US" dirty="0" smtClean="0"/>
              <a:t> chanson and </a:t>
            </a:r>
            <a:r>
              <a:rPr lang="en-US" dirty="0" err="1" smtClean="0"/>
              <a:t>lisez</a:t>
            </a:r>
            <a:r>
              <a:rPr lang="en-US" dirty="0" smtClean="0"/>
              <a:t> les paroles. http://www.lyricsmode.com/lyrics/b/buffy_sainte_marie/no_no_keshagesh.html</a:t>
            </a:r>
          </a:p>
          <a:p>
            <a:pPr lvl="1"/>
            <a:r>
              <a:rPr lang="en-US" dirty="0" smtClean="0"/>
              <a:t>Veronica </a:t>
            </a:r>
            <a:r>
              <a:rPr lang="en-US" dirty="0"/>
              <a:t>Strong-</a:t>
            </a:r>
            <a:r>
              <a:rPr lang="en-US" dirty="0" err="1"/>
              <a:t>Boag</a:t>
            </a:r>
            <a:r>
              <a:rPr lang="en-US" dirty="0"/>
              <a:t> </a:t>
            </a:r>
          </a:p>
          <a:p>
            <a:pPr lvl="2"/>
            <a:r>
              <a:rPr lang="fr-FR" dirty="0"/>
              <a:t>Elle est un historien très respecté; Ses recherches sont consacrées à </a:t>
            </a:r>
            <a:r>
              <a:rPr lang="fr-FR" dirty="0" err="1"/>
              <a:t>l'histoire</a:t>
            </a:r>
            <a:r>
              <a:rPr lang="fr-FR" dirty="0"/>
              <a:t> des femmes.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4509"/>
            <a:ext cx="1922963" cy="231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816" y="3890509"/>
            <a:ext cx="1154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License: Public Domain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9" y="4362807"/>
            <a:ext cx="3367940" cy="1893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783" y="6247000"/>
            <a:ext cx="2581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https://i.ytimg.com/vi/TWwodYlhbOY/maxresdefault.jpg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5399" y="1397035"/>
            <a:ext cx="483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fr-FR" sz="2400" b="1" dirty="0"/>
              <a:t>Les femmes militantes d’aujourd’hui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891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1374</TotalTime>
  <Words>854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Au Suffrage et au-delà. </vt:lpstr>
      <vt:lpstr>Les Femmes dans l’Histoire Canadienne </vt:lpstr>
      <vt:lpstr>Exclu</vt:lpstr>
      <vt:lpstr>Activité</vt:lpstr>
      <vt:lpstr>Groupe 1</vt:lpstr>
      <vt:lpstr>Groupe 2 </vt:lpstr>
      <vt:lpstr>Groupe 3 </vt:lpstr>
      <vt:lpstr>Group 4</vt:lpstr>
      <vt:lpstr>Group 5 </vt:lpstr>
      <vt:lpstr>Votre Tâche</vt:lpstr>
      <vt:lpstr>Les Rôles Pour Chaque Groupe</vt:lpstr>
      <vt:lpstr>Journal Finale </vt:lpstr>
      <vt:lpstr>Que Pouvez-Vous Faire?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perspective is it anyway?</dc:title>
  <dc:creator>Natasha  Kostyniuk</dc:creator>
  <cp:lastModifiedBy>U of S, Diefenbaker Canada Centre</cp:lastModifiedBy>
  <cp:revision>79</cp:revision>
  <dcterms:created xsi:type="dcterms:W3CDTF">2016-08-15T16:22:37Z</dcterms:created>
  <dcterms:modified xsi:type="dcterms:W3CDTF">2017-02-06T21:43:21Z</dcterms:modified>
</cp:coreProperties>
</file>